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846" r:id="rId2"/>
  </p:sldMasterIdLst>
  <p:notesMasterIdLst>
    <p:notesMasterId r:id="rId53"/>
  </p:notesMasterIdLst>
  <p:handoutMasterIdLst>
    <p:handoutMasterId r:id="rId54"/>
  </p:handoutMasterIdLst>
  <p:sldIdLst>
    <p:sldId id="276" r:id="rId3"/>
    <p:sldId id="289" r:id="rId4"/>
    <p:sldId id="321" r:id="rId5"/>
    <p:sldId id="322" r:id="rId6"/>
    <p:sldId id="303" r:id="rId7"/>
    <p:sldId id="304" r:id="rId8"/>
    <p:sldId id="305" r:id="rId9"/>
    <p:sldId id="306" r:id="rId10"/>
    <p:sldId id="307" r:id="rId11"/>
    <p:sldId id="320" r:id="rId12"/>
    <p:sldId id="323" r:id="rId13"/>
    <p:sldId id="308" r:id="rId14"/>
    <p:sldId id="309" r:id="rId15"/>
    <p:sldId id="313" r:id="rId16"/>
    <p:sldId id="324" r:id="rId17"/>
    <p:sldId id="325" r:id="rId18"/>
    <p:sldId id="314" r:id="rId19"/>
    <p:sldId id="310" r:id="rId20"/>
    <p:sldId id="311" r:id="rId21"/>
    <p:sldId id="326" r:id="rId22"/>
    <p:sldId id="315" r:id="rId23"/>
    <p:sldId id="327" r:id="rId24"/>
    <p:sldId id="316" r:id="rId25"/>
    <p:sldId id="317" r:id="rId26"/>
    <p:sldId id="328" r:id="rId27"/>
    <p:sldId id="290" r:id="rId28"/>
    <p:sldId id="291" r:id="rId29"/>
    <p:sldId id="329" r:id="rId30"/>
    <p:sldId id="292" r:id="rId31"/>
    <p:sldId id="330" r:id="rId32"/>
    <p:sldId id="338" r:id="rId33"/>
    <p:sldId id="333" r:id="rId34"/>
    <p:sldId id="337" r:id="rId35"/>
    <p:sldId id="335" r:id="rId36"/>
    <p:sldId id="339" r:id="rId37"/>
    <p:sldId id="336" r:id="rId38"/>
    <p:sldId id="334" r:id="rId39"/>
    <p:sldId id="331" r:id="rId40"/>
    <p:sldId id="33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277" r:id="rId51"/>
    <p:sldId id="286" r:id="rId52"/>
  </p:sldIdLst>
  <p:sldSz cx="9144000" cy="6858000" type="screen4x3"/>
  <p:notesSz cx="7010400" cy="92964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93" autoAdjust="0"/>
    <p:restoredTop sz="94660" autoAdjust="0"/>
  </p:normalViewPr>
  <p:slideViewPr>
    <p:cSldViewPr>
      <p:cViewPr varScale="1">
        <p:scale>
          <a:sx n="118" d="100"/>
          <a:sy n="118" d="100"/>
        </p:scale>
        <p:origin x="174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96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1827503-C56D-416B-8666-C12DEE7E5E39}" type="datetimeFigureOut">
              <a:rPr lang="es-ES"/>
              <a:pPr>
                <a:defRPr/>
              </a:pPr>
              <a:t>30/05/2019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B836D9A-1008-40E0-A2A3-502F09A76489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06387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262A2B9-77A4-499C-8743-9E68D8DF05BB}" type="datetimeFigureOut">
              <a:rPr lang="es-CL"/>
              <a:pPr>
                <a:defRPr/>
              </a:pPr>
              <a:t>30-05-2019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s-CL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L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1E796BE-5482-4A97-A594-3CA77B3F78A7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9375163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smtClean="0"/>
          </a:p>
        </p:txBody>
      </p:sp>
      <p:sp>
        <p:nvSpPr>
          <p:cNvPr id="102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B2FD93-EBE4-4BD9-9042-F1B041B399D0}" type="slidenum">
              <a:rPr lang="es-CL" altLang="es-CL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s-CL" altLang="es-C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229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smtClean="0"/>
          </a:p>
        </p:txBody>
      </p:sp>
      <p:sp>
        <p:nvSpPr>
          <p:cNvPr id="153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69D5A5-8504-47BA-A270-CFD4C5654326}" type="slidenum">
              <a:rPr lang="es-CL" altLang="es-CL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s-CL" altLang="es-C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569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A2D02CDD-AE0A-42B6-B6DF-72B2DAF3EC57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4216419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61F0E-3586-4E44-A3B4-A5DB60268E9D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160630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99744-AEC3-4229-A632-0B5B3DE54798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569210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A021D-A8B5-4998-AA7F-85E91688A113}" type="datetimeFigureOut">
              <a:rPr lang="es-CL"/>
              <a:pPr>
                <a:defRPr/>
              </a:pPr>
              <a:t>30-05-2019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1659B-6413-4A97-9078-75D7D904F0BD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489150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1503D-407D-4005-869D-33776A163FF1}" type="datetimeFigureOut">
              <a:rPr lang="es-CL"/>
              <a:pPr>
                <a:defRPr/>
              </a:pPr>
              <a:t>30-05-2019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E21E4-D3C7-4FD6-95ED-8FB5D4078F45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202253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07B2F-613F-4573-97CA-53C35D7F3F56}" type="datetimeFigureOut">
              <a:rPr lang="es-CL"/>
              <a:pPr>
                <a:defRPr/>
              </a:pPr>
              <a:t>30-05-2019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FC6B8-1775-4523-B809-4567BF9F633C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365885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C36A5-6782-493A-98E3-41CA7A89555F}" type="datetimeFigureOut">
              <a:rPr lang="es-CL"/>
              <a:pPr>
                <a:defRPr/>
              </a:pPr>
              <a:t>30-05-2019</a:t>
            </a:fld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3AF70-58D2-48FC-B0E8-3ACD11AE4F7C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157172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C2FF7-D3DC-4EE0-8876-BF2B71365D2C}" type="datetimeFigureOut">
              <a:rPr lang="es-CL"/>
              <a:pPr>
                <a:defRPr/>
              </a:pPr>
              <a:t>30-05-2019</a:t>
            </a:fld>
            <a:endParaRPr lang="es-CL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C356C-0228-485E-B1A0-90F5874B300E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980351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628CE-0C8B-460A-A3D5-A04513F6981A}" type="datetimeFigureOut">
              <a:rPr lang="es-CL"/>
              <a:pPr>
                <a:defRPr/>
              </a:pPr>
              <a:t>30-05-2019</a:t>
            </a:fld>
            <a:endParaRPr lang="es-CL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47732-8310-4E92-973D-EC2BC65DE872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829433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FD90A-E679-4D92-89DD-0E472492868E}" type="datetimeFigureOut">
              <a:rPr lang="es-CL"/>
              <a:pPr>
                <a:defRPr/>
              </a:pPr>
              <a:t>30-05-2019</a:t>
            </a:fld>
            <a:endParaRPr lang="es-CL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DF3DC-8EB1-4712-89F6-BE0B36F166A5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08060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63385-12CE-488C-9E47-CE379BEF2F83}" type="datetimeFigureOut">
              <a:rPr lang="es-CL"/>
              <a:pPr>
                <a:defRPr/>
              </a:pPr>
              <a:t>30-05-2019</a:t>
            </a:fld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D166C-A9A4-4747-A321-CD3AE5DF0F17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4276617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 userDrawn="1"/>
        </p:nvSpPr>
        <p:spPr bwMode="auto">
          <a:xfrm>
            <a:off x="395288" y="6351588"/>
            <a:ext cx="40005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s-CL" sz="1200" b="1" i="1">
                <a:solidFill>
                  <a:srgbClr val="0033CC"/>
                </a:solidFill>
                <a:ea typeface="ＭＳ Ｐゴシック" panose="020B0600070205080204" pitchFamily="34" charset="-128"/>
              </a:rPr>
              <a:t>Gerencia de Contraloría</a:t>
            </a:r>
          </a:p>
          <a:p>
            <a:pPr eaLnBrk="1" hangingPunct="1"/>
            <a:r>
              <a:rPr lang="es-ES_tradnl" altLang="es-CL" sz="1200" b="1" i="1">
                <a:solidFill>
                  <a:srgbClr val="0033CC"/>
                </a:solidFill>
                <a:ea typeface="ＭＳ Ｐゴシック" panose="020B0600070205080204" pitchFamily="34" charset="-128"/>
              </a:rPr>
              <a:t>Cobranzas</a:t>
            </a:r>
          </a:p>
        </p:txBody>
      </p:sp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7391400" y="6324600"/>
            <a:ext cx="609600" cy="261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fld id="{3CD2FC08-0C5F-4773-A736-503AC3B08764}" type="slidenum">
              <a:rPr lang="en-US" altLang="es-CL" sz="1100" b="1" smtClean="0">
                <a:solidFill>
                  <a:srgbClr val="0033CC"/>
                </a:solidFill>
                <a:ea typeface="ＭＳ Ｐゴシック" panose="020B0600070205080204" pitchFamily="34" charset="-128"/>
              </a:rPr>
              <a:pPr algn="r" eaLnBrk="1" hangingPunct="1">
                <a:spcBef>
                  <a:spcPct val="50000"/>
                </a:spcBef>
                <a:defRPr/>
              </a:pPr>
              <a:t>‹Nº›</a:t>
            </a:fld>
            <a:endParaRPr lang="en-US" altLang="es-CL" sz="1100" b="1" smtClean="0">
              <a:solidFill>
                <a:srgbClr val="0033CC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115888"/>
            <a:ext cx="260032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1187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F7136-8508-45AB-B2AD-1E845190AE3A}" type="datetimeFigureOut">
              <a:rPr lang="es-CL"/>
              <a:pPr>
                <a:defRPr/>
              </a:pPr>
              <a:t>30-05-2019</a:t>
            </a:fld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28DE3-5C7E-4D3A-A44D-3D20AED8B241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2792136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9A344-4900-4E0B-B3F0-0B420BA34BF2}" type="datetimeFigureOut">
              <a:rPr lang="es-CL"/>
              <a:pPr>
                <a:defRPr/>
              </a:pPr>
              <a:t>30-05-2019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AB3DE-9FB7-4607-AF05-4A84E11758F5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2242045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F00C8-7527-4085-B40F-ED32B4FF008D}" type="datetimeFigureOut">
              <a:rPr lang="es-CL"/>
              <a:pPr>
                <a:defRPr/>
              </a:pPr>
              <a:t>30-05-2019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66406-9D80-404D-82D4-7E275FB66914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298190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E23D560C-63F6-42F2-8CB4-A07699C9EF6C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527755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DA181-487A-4E42-99ED-5250456C6A2E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353870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86FAD-C91F-4834-BD6A-276BC6CD3CAF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627009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8E44C-3E1F-407B-A7A3-AE399F3C3BBC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733172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7128B-1405-4D9B-8DE9-4437E8C6BD1E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420447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1894E-01B6-44A0-AA6A-B48461260A01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619898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3 Recortar y redondear rectángulo de esquina sencilla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14 Triángulo rectángulo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15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16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n-US" noProof="0" dirty="0"/>
          </a:p>
        </p:txBody>
      </p:sp>
      <p:sp>
        <p:nvSpPr>
          <p:cNvPr id="9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FDC5DE-9EB8-428C-860C-04CE842EF239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845597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8 Marcador de título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título del patrón</a:t>
            </a:r>
            <a:endParaRPr lang="en-US" altLang="es-CL" smtClean="0"/>
          </a:p>
        </p:txBody>
      </p:sp>
      <p:sp>
        <p:nvSpPr>
          <p:cNvPr id="1029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texto del patrón</a:t>
            </a:r>
          </a:p>
          <a:p>
            <a:pPr lvl="1"/>
            <a:r>
              <a:rPr lang="es-ES" altLang="es-CL" smtClean="0"/>
              <a:t>Segundo nivel</a:t>
            </a:r>
          </a:p>
          <a:p>
            <a:pPr lvl="2"/>
            <a:r>
              <a:rPr lang="es-ES" altLang="es-CL" smtClean="0"/>
              <a:t>Tercer nivel</a:t>
            </a:r>
          </a:p>
          <a:p>
            <a:pPr lvl="3"/>
            <a:r>
              <a:rPr lang="es-ES" altLang="es-CL" smtClean="0"/>
              <a:t>Cuarto nivel</a:t>
            </a:r>
          </a:p>
          <a:p>
            <a:pPr lvl="4"/>
            <a:r>
              <a:rPr lang="es-ES" altLang="es-CL" smtClean="0"/>
              <a:t>Quinto nivel</a:t>
            </a:r>
            <a:endParaRPr lang="en-US" altLang="es-CL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9DDF2223-BC9A-499D-9541-DE4C685C4119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  <p:grpSp>
        <p:nvGrpSpPr>
          <p:cNvPr id="1033" name="1 Grupo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8" r:id="rId1"/>
    <p:sldLayoutId id="2147484739" r:id="rId2"/>
    <p:sldLayoutId id="2147484740" r:id="rId3"/>
    <p:sldLayoutId id="2147484720" r:id="rId4"/>
    <p:sldLayoutId id="2147484721" r:id="rId5"/>
    <p:sldLayoutId id="2147484722" r:id="rId6"/>
    <p:sldLayoutId id="2147484723" r:id="rId7"/>
    <p:sldLayoutId id="2147484724" r:id="rId8"/>
    <p:sldLayoutId id="2147484741" r:id="rId9"/>
    <p:sldLayoutId id="2147484725" r:id="rId10"/>
    <p:sldLayoutId id="2147484726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título del patrón</a:t>
            </a:r>
            <a:endParaRPr lang="es-CL" altLang="es-CL" smtClean="0"/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texto del patrón</a:t>
            </a:r>
          </a:p>
          <a:p>
            <a:pPr lvl="1"/>
            <a:r>
              <a:rPr lang="es-ES" altLang="es-CL" smtClean="0"/>
              <a:t>Segundo nivel</a:t>
            </a:r>
          </a:p>
          <a:p>
            <a:pPr lvl="2"/>
            <a:r>
              <a:rPr lang="es-ES" altLang="es-CL" smtClean="0"/>
              <a:t>Tercer nivel</a:t>
            </a:r>
          </a:p>
          <a:p>
            <a:pPr lvl="3"/>
            <a:r>
              <a:rPr lang="es-ES" altLang="es-CL" smtClean="0"/>
              <a:t>Cuarto nivel</a:t>
            </a:r>
          </a:p>
          <a:p>
            <a:pPr lvl="4"/>
            <a:r>
              <a:rPr lang="es-ES" altLang="es-CL" smtClean="0"/>
              <a:t>Quinto nivel</a:t>
            </a:r>
            <a:endParaRPr lang="es-CL" altLang="es-CL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4C55FAB5-E87D-4239-B81C-16CE6A3BB4DB}" type="datetimeFigureOut">
              <a:rPr lang="es-CL"/>
              <a:pPr>
                <a:defRPr/>
              </a:pPr>
              <a:t>30-05-2019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2F2FE6C-8DF1-4F1A-BC36-70B9ACBFC891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7" r:id="rId1"/>
    <p:sldLayoutId id="2147484728" r:id="rId2"/>
    <p:sldLayoutId id="2147484729" r:id="rId3"/>
    <p:sldLayoutId id="2147484730" r:id="rId4"/>
    <p:sldLayoutId id="2147484731" r:id="rId5"/>
    <p:sldLayoutId id="2147484732" r:id="rId6"/>
    <p:sldLayoutId id="2147484733" r:id="rId7"/>
    <p:sldLayoutId id="2147484734" r:id="rId8"/>
    <p:sldLayoutId id="2147484735" r:id="rId9"/>
    <p:sldLayoutId id="2147484736" r:id="rId10"/>
    <p:sldLayoutId id="21474847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4 Marcador de contenido"/>
          <p:cNvSpPr>
            <a:spLocks noGrp="1"/>
          </p:cNvSpPr>
          <p:nvPr>
            <p:ph idx="4294967295"/>
          </p:nvPr>
        </p:nvSpPr>
        <p:spPr>
          <a:xfrm>
            <a:off x="1403350" y="1844675"/>
            <a:ext cx="6357938" cy="1439863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  <a:defRPr/>
            </a:pPr>
            <a:r>
              <a:rPr lang="es-ES" sz="4000" b="1" dirty="0" smtClean="0">
                <a:solidFill>
                  <a:srgbClr val="0070C0"/>
                </a:solidFill>
              </a:rPr>
              <a:t>OPERACIÓN </a:t>
            </a:r>
          </a:p>
          <a:p>
            <a:pPr algn="ctr" eaLnBrk="1" hangingPunct="1">
              <a:buFont typeface="Wingdings 2" panose="05020102010507070707" pitchFamily="18" charset="2"/>
              <a:buNone/>
              <a:defRPr/>
            </a:pPr>
            <a:r>
              <a:rPr lang="es-ES" sz="4000" b="1" dirty="0" smtClean="0">
                <a:solidFill>
                  <a:srgbClr val="0070C0"/>
                </a:solidFill>
              </a:rPr>
              <a:t>IRS </a:t>
            </a:r>
            <a:endParaRPr lang="es-ES" sz="4000" dirty="0" smtClean="0">
              <a:latin typeface="+mj-lt"/>
            </a:endParaRPr>
          </a:p>
          <a:p>
            <a:pPr algn="r" eaLnBrk="1" hangingPunct="1">
              <a:buFont typeface="Wingdings 2" panose="05020102010507070707" pitchFamily="18" charset="2"/>
              <a:buNone/>
              <a:defRPr/>
            </a:pPr>
            <a:endParaRPr lang="es-ES" sz="2000" b="1" dirty="0" smtClean="0">
              <a:latin typeface="+mj-lt"/>
            </a:endParaRPr>
          </a:p>
          <a:p>
            <a:pPr algn="r" eaLnBrk="1" hangingPunct="1">
              <a:buFont typeface="Wingdings 2" panose="05020102010507070707" pitchFamily="18" charset="2"/>
              <a:buNone/>
              <a:defRPr/>
            </a:pPr>
            <a:endParaRPr lang="es-ES" sz="2000" b="1" dirty="0" smtClean="0"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C:\Users\Sebastian Navia\Desktop\REndddddicion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714375"/>
            <a:ext cx="6858000" cy="551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Rectángulo"/>
          <p:cNvSpPr>
            <a:spLocks noChangeArrowheads="1"/>
          </p:cNvSpPr>
          <p:nvPr/>
        </p:nvSpPr>
        <p:spPr bwMode="auto">
          <a:xfrm>
            <a:off x="1187450" y="1571625"/>
            <a:ext cx="74168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150000"/>
              </a:lnSpc>
              <a:defRPr/>
            </a:pPr>
            <a:r>
              <a:rPr lang="es-ES" sz="2400" u="sng" dirty="0">
                <a:solidFill>
                  <a:srgbClr val="0070C0"/>
                </a:solidFill>
                <a:latin typeface="+mn-lt"/>
              </a:rPr>
              <a:t>REALIZAR DEPOSITOS DE RECAUDACIÓN</a:t>
            </a:r>
            <a:r>
              <a:rPr lang="es-ES" sz="2400" u="sng" dirty="0">
                <a:solidFill>
                  <a:srgbClr val="0070C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C:\Users\Sebastian Navia\Desktop\Deposi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42938"/>
            <a:ext cx="6808788" cy="56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C:\Users\Sebastian Navia\Desktop\deposito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714375"/>
            <a:ext cx="7037387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C:\Users\Sebastian Navia\Desktop\Grabar deposi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714375"/>
            <a:ext cx="7224712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Flecha derecha"/>
          <p:cNvSpPr/>
          <p:nvPr/>
        </p:nvSpPr>
        <p:spPr>
          <a:xfrm rot="16200000">
            <a:off x="1750219" y="5464969"/>
            <a:ext cx="357187" cy="4286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L" dirty="0">
                <a:solidFill>
                  <a:srgbClr val="FF0000"/>
                </a:solidFill>
              </a:rPr>
              <a:t>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C:\Users\Sebastian Navia\Desktop\Grabacion de Deposi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42938"/>
            <a:ext cx="7000875" cy="553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Sebastian Navia\Desktop\Monitor de rendic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42938"/>
            <a:ext cx="7162800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Flecha derecha"/>
          <p:cNvSpPr/>
          <p:nvPr/>
        </p:nvSpPr>
        <p:spPr>
          <a:xfrm rot="16200000">
            <a:off x="7143751" y="5572125"/>
            <a:ext cx="500062" cy="357187"/>
          </a:xfrm>
          <a:prstGeom prst="rightArrow">
            <a:avLst>
              <a:gd name="adj1" fmla="val 50000"/>
              <a:gd name="adj2" fmla="val 4527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C:\Users\Sebastian Navia\Desktop\Cerrar Rendicion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92138"/>
            <a:ext cx="7000875" cy="562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Flecha derecha"/>
          <p:cNvSpPr/>
          <p:nvPr/>
        </p:nvSpPr>
        <p:spPr>
          <a:xfrm rot="16200000">
            <a:off x="7036594" y="5464969"/>
            <a:ext cx="428625" cy="357187"/>
          </a:xfrm>
          <a:prstGeom prst="rightArrow">
            <a:avLst>
              <a:gd name="adj1" fmla="val 50000"/>
              <a:gd name="adj2" fmla="val 4527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C:\Users\Sebastian Navia\Desktop\Esta Seguro Rendic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42938"/>
            <a:ext cx="7072313" cy="561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C:\Users\Sebastian Navia\Desktop\Rendicion ok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642938"/>
            <a:ext cx="7000875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8313" y="1485900"/>
            <a:ext cx="8064500" cy="3694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sz="3600" dirty="0">
                <a:solidFill>
                  <a:srgbClr val="0070C0"/>
                </a:solidFill>
                <a:latin typeface="+mn-lt"/>
              </a:rPr>
              <a:t>TEMARIO</a:t>
            </a:r>
          </a:p>
          <a:p>
            <a:pPr algn="ctr" eaLnBrk="1" hangingPunct="1">
              <a:defRPr/>
            </a:pPr>
            <a:endParaRPr lang="es-ES" dirty="0">
              <a:latin typeface="+mj-lt"/>
            </a:endParaRPr>
          </a:p>
          <a:p>
            <a:pPr algn="ctr" eaLnBrk="1" hangingPunct="1">
              <a:defRPr/>
            </a:pPr>
            <a:endParaRPr lang="es-ES" dirty="0">
              <a:latin typeface="+mj-lt"/>
            </a:endParaRPr>
          </a:p>
          <a:p>
            <a:pPr marL="342900" indent="-342900" eaLnBrk="1" hangingPunct="1">
              <a:lnSpc>
                <a:spcPct val="150000"/>
              </a:lnSpc>
              <a:buFont typeface="Courier New" pitchFamily="49" charset="0"/>
              <a:buChar char="o"/>
              <a:defRPr/>
            </a:pPr>
            <a:r>
              <a:rPr lang="es-ES" dirty="0">
                <a:latin typeface="+mj-lt"/>
              </a:rPr>
              <a:t>CIERRE DIARIO DE LOCALES</a:t>
            </a:r>
          </a:p>
          <a:p>
            <a:pPr marL="342900" indent="-342900" eaLnBrk="1" hangingPunct="1">
              <a:lnSpc>
                <a:spcPct val="150000"/>
              </a:lnSpc>
              <a:buFont typeface="Courier New" pitchFamily="49" charset="0"/>
              <a:buChar char="o"/>
              <a:defRPr/>
            </a:pPr>
            <a:r>
              <a:rPr lang="es-ES" dirty="0">
                <a:latin typeface="+mj-lt"/>
              </a:rPr>
              <a:t>IMPRESIÓN DE INFORMES</a:t>
            </a:r>
          </a:p>
          <a:p>
            <a:pPr marL="342900" indent="-342900" eaLnBrk="1" hangingPunct="1">
              <a:lnSpc>
                <a:spcPct val="150000"/>
              </a:lnSpc>
              <a:buFont typeface="Courier New" pitchFamily="49" charset="0"/>
              <a:buChar char="o"/>
              <a:defRPr/>
            </a:pPr>
            <a:r>
              <a:rPr lang="es-ES" dirty="0">
                <a:latin typeface="+mj-lt"/>
              </a:rPr>
              <a:t>CAMBIO DE DOCUMENTOS: BOLETA POR FACTURA</a:t>
            </a:r>
          </a:p>
          <a:p>
            <a:pPr marL="342900" indent="-342900" eaLnBrk="1" hangingPunct="1">
              <a:lnSpc>
                <a:spcPct val="150000"/>
              </a:lnSpc>
              <a:defRPr/>
            </a:pPr>
            <a:r>
              <a:rPr lang="es-ES" dirty="0">
                <a:latin typeface="+mj-lt"/>
              </a:rPr>
              <a:t>	</a:t>
            </a:r>
          </a:p>
          <a:p>
            <a:pPr eaLnBrk="1" hangingPunct="1">
              <a:defRPr/>
            </a:pPr>
            <a:endParaRPr lang="es-ES" dirty="0">
              <a:latin typeface="+mj-lt"/>
            </a:endParaRPr>
          </a:p>
          <a:p>
            <a:pPr eaLnBrk="1" hangingPunct="1">
              <a:defRPr/>
            </a:pPr>
            <a:endParaRPr lang="es-ES" dirty="0">
              <a:latin typeface="+mj-lt"/>
            </a:endParaRPr>
          </a:p>
          <a:p>
            <a:pPr eaLnBrk="1" hangingPunct="1">
              <a:defRPr/>
            </a:pPr>
            <a:endParaRPr lang="es-E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Sebastian Navia\Desktop\Iniciar cierre dia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642938"/>
            <a:ext cx="70739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Flecha derecha"/>
          <p:cNvSpPr/>
          <p:nvPr/>
        </p:nvSpPr>
        <p:spPr>
          <a:xfrm rot="16200000">
            <a:off x="7000875" y="5572125"/>
            <a:ext cx="428625" cy="4286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L" dirty="0">
                <a:solidFill>
                  <a:srgbClr val="FF0000"/>
                </a:solidFill>
              </a:rPr>
              <a:t>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Rectángulo"/>
          <p:cNvSpPr>
            <a:spLocks noChangeArrowheads="1"/>
          </p:cNvSpPr>
          <p:nvPr/>
        </p:nvSpPr>
        <p:spPr bwMode="auto">
          <a:xfrm>
            <a:off x="468313" y="1571625"/>
            <a:ext cx="77041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150000"/>
              </a:lnSpc>
              <a:defRPr/>
            </a:pPr>
            <a:r>
              <a:rPr lang="es-ES" sz="2800" u="sng" dirty="0">
                <a:solidFill>
                  <a:srgbClr val="0070C0"/>
                </a:solidFill>
                <a:latin typeface="+mn-lt"/>
              </a:rPr>
              <a:t>IMPRIMIR DETALLE DE CUADRATURAS.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Sebastian Navia\Desktop\Imprimir Documento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42938"/>
            <a:ext cx="7143750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Flecha derecha"/>
          <p:cNvSpPr/>
          <p:nvPr/>
        </p:nvSpPr>
        <p:spPr>
          <a:xfrm rot="16200000">
            <a:off x="1428750" y="5500688"/>
            <a:ext cx="428625" cy="4286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L" dirty="0">
                <a:solidFill>
                  <a:srgbClr val="FF0000"/>
                </a:solidFill>
              </a:rPr>
              <a:t>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Rectángulo"/>
          <p:cNvSpPr>
            <a:spLocks noChangeArrowheads="1"/>
          </p:cNvSpPr>
          <p:nvPr/>
        </p:nvSpPr>
        <p:spPr bwMode="auto">
          <a:xfrm>
            <a:off x="1619250" y="1428750"/>
            <a:ext cx="367347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150000"/>
              </a:lnSpc>
              <a:buFont typeface="Courier New" pitchFamily="49" charset="0"/>
              <a:buChar char="o"/>
              <a:defRPr/>
            </a:pPr>
            <a:r>
              <a:rPr lang="es-ES" sz="2000" u="sng" dirty="0">
                <a:solidFill>
                  <a:srgbClr val="0070C0"/>
                </a:solidFill>
                <a:latin typeface="+mn-lt"/>
              </a:rPr>
              <a:t>CIERRE DE DIA CONTABLE</a:t>
            </a:r>
          </a:p>
          <a:p>
            <a:pPr marL="342900" indent="-342900" eaLnBrk="1" hangingPunct="1">
              <a:lnSpc>
                <a:spcPct val="150000"/>
              </a:lnSpc>
              <a:buFont typeface="Courier New" pitchFamily="49" charset="0"/>
              <a:buChar char="o"/>
              <a:defRPr/>
            </a:pPr>
            <a:endParaRPr lang="es-E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 descr="C:\Users\Sebastian Navia\Desktop\Cierre dia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642938"/>
            <a:ext cx="6892925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Flecha derecha"/>
          <p:cNvSpPr/>
          <p:nvPr/>
        </p:nvSpPr>
        <p:spPr>
          <a:xfrm rot="16200000">
            <a:off x="7215188" y="5429250"/>
            <a:ext cx="428625" cy="4286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L" dirty="0">
                <a:solidFill>
                  <a:srgbClr val="FF0000"/>
                </a:solidFill>
              </a:rPr>
              <a:t>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Rectángulo"/>
          <p:cNvSpPr>
            <a:spLocks noChangeArrowheads="1"/>
          </p:cNvSpPr>
          <p:nvPr/>
        </p:nvSpPr>
        <p:spPr bwMode="auto">
          <a:xfrm>
            <a:off x="1785938" y="1571625"/>
            <a:ext cx="5786437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150000"/>
              </a:lnSpc>
              <a:defRPr/>
            </a:pPr>
            <a:r>
              <a:rPr lang="es-ES" sz="3200" u="sng" dirty="0">
                <a:solidFill>
                  <a:srgbClr val="0070C0"/>
                </a:solidFill>
                <a:latin typeface="+mn-lt"/>
              </a:rPr>
              <a:t>ESQUEMA DE CIERRE DIA.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85 Rectángulo"/>
          <p:cNvSpPr/>
          <p:nvPr/>
        </p:nvSpPr>
        <p:spPr>
          <a:xfrm>
            <a:off x="3276600" y="404813"/>
            <a:ext cx="2590800" cy="647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dirty="0"/>
          </a:p>
        </p:txBody>
      </p:sp>
      <p:cxnSp>
        <p:nvCxnSpPr>
          <p:cNvPr id="15" name="14 Conector angular"/>
          <p:cNvCxnSpPr/>
          <p:nvPr/>
        </p:nvCxnSpPr>
        <p:spPr>
          <a:xfrm rot="5400000">
            <a:off x="2519363" y="3105150"/>
            <a:ext cx="1081087" cy="1008063"/>
          </a:xfrm>
          <a:prstGeom prst="bentConnector3">
            <a:avLst>
              <a:gd name="adj1" fmla="val 67637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1 Rectángulo"/>
          <p:cNvSpPr/>
          <p:nvPr/>
        </p:nvSpPr>
        <p:spPr>
          <a:xfrm>
            <a:off x="323528" y="332656"/>
            <a:ext cx="1584548" cy="64841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dirty="0"/>
              <a:t>Ingresar a Cuadratura.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195736" y="1124744"/>
            <a:ext cx="1512887" cy="5746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dirty="0"/>
              <a:t>Monitor de Rendición.</a:t>
            </a:r>
          </a:p>
        </p:txBody>
      </p:sp>
      <p:cxnSp>
        <p:nvCxnSpPr>
          <p:cNvPr id="5" name="4 Conector angular"/>
          <p:cNvCxnSpPr/>
          <p:nvPr/>
        </p:nvCxnSpPr>
        <p:spPr>
          <a:xfrm rot="16200000" flipH="1">
            <a:off x="2932906" y="1718470"/>
            <a:ext cx="504825" cy="46831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5 Rectángulo"/>
          <p:cNvSpPr/>
          <p:nvPr/>
        </p:nvSpPr>
        <p:spPr>
          <a:xfrm>
            <a:off x="2771800" y="2204864"/>
            <a:ext cx="1439863" cy="431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dirty="0"/>
              <a:t>Ingresar.</a:t>
            </a:r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4211638" y="2420938"/>
            <a:ext cx="6477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/>
        </p:nvSpPr>
        <p:spPr>
          <a:xfrm>
            <a:off x="4860032" y="2204864"/>
            <a:ext cx="1296987" cy="50323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dirty="0"/>
              <a:t>Cuadrar.</a:t>
            </a:r>
          </a:p>
        </p:txBody>
      </p:sp>
      <p:sp>
        <p:nvSpPr>
          <p:cNvPr id="9" name="8 Llamada con línea 1 (barra de énfasis)"/>
          <p:cNvSpPr/>
          <p:nvPr/>
        </p:nvSpPr>
        <p:spPr>
          <a:xfrm>
            <a:off x="4355976" y="1124669"/>
            <a:ext cx="1511300" cy="648147"/>
          </a:xfrm>
          <a:prstGeom prst="accentCallout1">
            <a:avLst>
              <a:gd name="adj1" fmla="val 18750"/>
              <a:gd name="adj2" fmla="val -8333"/>
              <a:gd name="adj3" fmla="val 85014"/>
              <a:gd name="adj4" fmla="val -4199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Abierto.</a:t>
            </a:r>
          </a:p>
        </p:txBody>
      </p:sp>
      <p:sp>
        <p:nvSpPr>
          <p:cNvPr id="10" name="9 Llamada con línea 2 (barra de énfasis)"/>
          <p:cNvSpPr/>
          <p:nvPr/>
        </p:nvSpPr>
        <p:spPr>
          <a:xfrm>
            <a:off x="6876256" y="1700808"/>
            <a:ext cx="1800225" cy="1728788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5960"/>
              <a:gd name="adj6" fmla="val -3863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Validar la Documentación Física y Verificar Descuadres.</a:t>
            </a:r>
          </a:p>
        </p:txBody>
      </p:sp>
      <p:cxnSp>
        <p:nvCxnSpPr>
          <p:cNvPr id="11" name="40 Conector angular"/>
          <p:cNvCxnSpPr/>
          <p:nvPr/>
        </p:nvCxnSpPr>
        <p:spPr>
          <a:xfrm rot="16200000" flipH="1">
            <a:off x="1367631" y="729457"/>
            <a:ext cx="576263" cy="107950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/>
        </p:nvSpPr>
        <p:spPr>
          <a:xfrm>
            <a:off x="3203575" y="2924175"/>
            <a:ext cx="1728788" cy="576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dirty="0"/>
              <a:t>Grabar.</a:t>
            </a:r>
          </a:p>
        </p:txBody>
      </p:sp>
      <p:sp>
        <p:nvSpPr>
          <p:cNvPr id="13" name="12 Llamada con línea 1 (barra de énfasis)"/>
          <p:cNvSpPr/>
          <p:nvPr/>
        </p:nvSpPr>
        <p:spPr>
          <a:xfrm rot="10800000">
            <a:off x="251520" y="2060848"/>
            <a:ext cx="1944216" cy="1512168"/>
          </a:xfrm>
          <a:prstGeom prst="accentCallout1">
            <a:avLst>
              <a:gd name="adj1" fmla="val 60895"/>
              <a:gd name="adj2" fmla="val -9872"/>
              <a:gd name="adj3" fmla="val 23629"/>
              <a:gd name="adj4" fmla="val -5150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 eaLnBrk="1" hangingPunct="1">
              <a:defRPr/>
            </a:pPr>
            <a:r>
              <a:rPr lang="es-ES" dirty="0"/>
              <a:t>Procesos de Ingreso de  Rendiciones Grabado con Éxito.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1763688" y="4149080"/>
            <a:ext cx="1656184" cy="5040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dirty="0"/>
              <a:t>Cerrar Rendición.</a:t>
            </a:r>
          </a:p>
        </p:txBody>
      </p:sp>
      <p:sp>
        <p:nvSpPr>
          <p:cNvPr id="17" name="16 Llamada con línea 2 (barra de énfasis)"/>
          <p:cNvSpPr/>
          <p:nvPr/>
        </p:nvSpPr>
        <p:spPr>
          <a:xfrm>
            <a:off x="4355976" y="3645024"/>
            <a:ext cx="1944216" cy="1224136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0027"/>
              <a:gd name="adj6" fmla="val -4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¿Esta Seguro que desea cerrar Rendición Cajero</a:t>
            </a:r>
            <a:r>
              <a:rPr lang="es-ES" dirty="0"/>
              <a:t>?</a:t>
            </a:r>
          </a:p>
        </p:txBody>
      </p:sp>
      <p:sp>
        <p:nvSpPr>
          <p:cNvPr id="18" name="17 Flecha derecha"/>
          <p:cNvSpPr/>
          <p:nvPr/>
        </p:nvSpPr>
        <p:spPr>
          <a:xfrm>
            <a:off x="6372200" y="4149080"/>
            <a:ext cx="648072" cy="216024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7092950" y="3860800"/>
            <a:ext cx="863600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3200" dirty="0"/>
              <a:t>SI</a:t>
            </a:r>
          </a:p>
        </p:txBody>
      </p:sp>
      <p:cxnSp>
        <p:nvCxnSpPr>
          <p:cNvPr id="20" name="19 Conector recto de flecha"/>
          <p:cNvCxnSpPr/>
          <p:nvPr/>
        </p:nvCxnSpPr>
        <p:spPr>
          <a:xfrm flipH="1">
            <a:off x="2555875" y="4652963"/>
            <a:ext cx="0" cy="3603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/>
        </p:nvSpPr>
        <p:spPr>
          <a:xfrm>
            <a:off x="1763688" y="5013176"/>
            <a:ext cx="1584176" cy="11521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dirty="0"/>
              <a:t>Proceso de Rendición Cerrado con Éxito.</a:t>
            </a:r>
          </a:p>
        </p:txBody>
      </p:sp>
      <p:sp>
        <p:nvSpPr>
          <p:cNvPr id="22" name="21 Llamada con línea 1 (barra de énfasis)"/>
          <p:cNvSpPr/>
          <p:nvPr/>
        </p:nvSpPr>
        <p:spPr>
          <a:xfrm>
            <a:off x="4139952" y="5085184"/>
            <a:ext cx="2160240" cy="1008112"/>
          </a:xfrm>
          <a:prstGeom prst="accentCallout1">
            <a:avLst>
              <a:gd name="adj1" fmla="val 18750"/>
              <a:gd name="adj2" fmla="val -8333"/>
              <a:gd name="adj3" fmla="val 79940"/>
              <a:gd name="adj4" fmla="val -3640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¿Desea Seguir Ingresando Rendiciones?</a:t>
            </a:r>
          </a:p>
        </p:txBody>
      </p:sp>
      <p:sp>
        <p:nvSpPr>
          <p:cNvPr id="23" name="22 Flecha derecha"/>
          <p:cNvSpPr/>
          <p:nvPr/>
        </p:nvSpPr>
        <p:spPr>
          <a:xfrm>
            <a:off x="6372200" y="5517232"/>
            <a:ext cx="648072" cy="216024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24" name="23 Rectángulo"/>
          <p:cNvSpPr/>
          <p:nvPr/>
        </p:nvSpPr>
        <p:spPr>
          <a:xfrm>
            <a:off x="7092950" y="5300663"/>
            <a:ext cx="863600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3200" dirty="0"/>
              <a:t>NO</a:t>
            </a:r>
          </a:p>
        </p:txBody>
      </p:sp>
      <p:sp>
        <p:nvSpPr>
          <p:cNvPr id="36912" name="24 Marcador de número de diapositiva"/>
          <p:cNvSpPr txBox="1">
            <a:spLocks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09D0FD2-AD0B-4226-9291-C2AE59CDE442}" type="slidenum">
              <a:rPr lang="es-ES" altLang="es-CL" sz="18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s-ES" altLang="es-CL" sz="1800">
              <a:latin typeface="Arial" panose="020B0604020202020204" pitchFamily="34" charset="0"/>
            </a:endParaRPr>
          </a:p>
        </p:txBody>
      </p:sp>
      <p:sp>
        <p:nvSpPr>
          <p:cNvPr id="85" name="84 Rectángulo"/>
          <p:cNvSpPr/>
          <p:nvPr/>
        </p:nvSpPr>
        <p:spPr>
          <a:xfrm>
            <a:off x="3059113" y="188913"/>
            <a:ext cx="3313112" cy="647700"/>
          </a:xfrm>
          <a:prstGeom prst="rect">
            <a:avLst/>
          </a:prstGeom>
          <a:solidFill>
            <a:schemeClr val="accent1"/>
          </a:solidFill>
          <a:ln>
            <a:solidFill>
              <a:schemeClr val="dk1">
                <a:shade val="50000"/>
                <a:satMod val="103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2000" dirty="0">
                <a:solidFill>
                  <a:schemeClr val="bg1"/>
                </a:solidFill>
              </a:rPr>
              <a:t>CIERRE DE 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Rectángulo"/>
          <p:cNvSpPr/>
          <p:nvPr/>
        </p:nvSpPr>
        <p:spPr>
          <a:xfrm>
            <a:off x="3276600" y="188913"/>
            <a:ext cx="2590800" cy="647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dirty="0"/>
          </a:p>
        </p:txBody>
      </p:sp>
      <p:sp>
        <p:nvSpPr>
          <p:cNvPr id="2" name="1 Rectángulo"/>
          <p:cNvSpPr/>
          <p:nvPr/>
        </p:nvSpPr>
        <p:spPr>
          <a:xfrm>
            <a:off x="2267744" y="332656"/>
            <a:ext cx="1439862" cy="6480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dirty="0"/>
              <a:t>Depositar.</a:t>
            </a:r>
          </a:p>
        </p:txBody>
      </p:sp>
      <p:cxnSp>
        <p:nvCxnSpPr>
          <p:cNvPr id="3" name="2 Conector angular"/>
          <p:cNvCxnSpPr/>
          <p:nvPr/>
        </p:nvCxnSpPr>
        <p:spPr>
          <a:xfrm rot="10800000" flipV="1">
            <a:off x="468313" y="657225"/>
            <a:ext cx="1800225" cy="539750"/>
          </a:xfrm>
          <a:prstGeom prst="bentConnector3">
            <a:avLst>
              <a:gd name="adj1" fmla="val 116956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3 Rectángulo"/>
          <p:cNvSpPr/>
          <p:nvPr/>
        </p:nvSpPr>
        <p:spPr>
          <a:xfrm>
            <a:off x="467544" y="836712"/>
            <a:ext cx="1439862" cy="5040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dirty="0"/>
              <a:t>Cheque.</a:t>
            </a:r>
          </a:p>
        </p:txBody>
      </p:sp>
      <p:cxnSp>
        <p:nvCxnSpPr>
          <p:cNvPr id="5" name="4 Conector angular"/>
          <p:cNvCxnSpPr/>
          <p:nvPr/>
        </p:nvCxnSpPr>
        <p:spPr>
          <a:xfrm>
            <a:off x="3706813" y="657225"/>
            <a:ext cx="2017712" cy="431800"/>
          </a:xfrm>
          <a:prstGeom prst="bentConnector3">
            <a:avLst>
              <a:gd name="adj1" fmla="val 111338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5 Rectángulo"/>
          <p:cNvSpPr/>
          <p:nvPr/>
        </p:nvSpPr>
        <p:spPr>
          <a:xfrm>
            <a:off x="4283968" y="836712"/>
            <a:ext cx="1439862" cy="5040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dirty="0"/>
              <a:t>Efectivo.</a:t>
            </a:r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5003800" y="1341438"/>
            <a:ext cx="0" cy="3587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/>
        </p:nvSpPr>
        <p:spPr>
          <a:xfrm>
            <a:off x="4283968" y="1700808"/>
            <a:ext cx="1439862" cy="86409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dirty="0"/>
              <a:t>Ingresar Datos del Deposito.</a:t>
            </a:r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1187450" y="1341438"/>
            <a:ext cx="0" cy="3587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467544" y="1700808"/>
            <a:ext cx="1439862" cy="86409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dirty="0"/>
              <a:t>Ingresar Datos del Deposito.</a:t>
            </a:r>
          </a:p>
        </p:txBody>
      </p:sp>
      <p:cxnSp>
        <p:nvCxnSpPr>
          <p:cNvPr id="11" name="10 Conector recto de flecha"/>
          <p:cNvCxnSpPr/>
          <p:nvPr/>
        </p:nvCxnSpPr>
        <p:spPr>
          <a:xfrm>
            <a:off x="1908175" y="2276475"/>
            <a:ext cx="36036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 flipH="1">
            <a:off x="3924300" y="2276475"/>
            <a:ext cx="36036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2268538" y="1844675"/>
            <a:ext cx="1655762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dirty="0"/>
              <a:t>GRABAR.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2339752" y="2996952"/>
            <a:ext cx="1511870" cy="7920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dirty="0"/>
              <a:t>Monitor de Rendición.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4211960" y="3068960"/>
            <a:ext cx="1439862" cy="6480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dirty="0"/>
              <a:t>Cerrar Rendición.</a:t>
            </a:r>
          </a:p>
        </p:txBody>
      </p:sp>
      <p:sp>
        <p:nvSpPr>
          <p:cNvPr id="16" name="15 Llamada con línea 2 (barra de énfasis)"/>
          <p:cNvSpPr/>
          <p:nvPr/>
        </p:nvSpPr>
        <p:spPr>
          <a:xfrm>
            <a:off x="6300192" y="2060848"/>
            <a:ext cx="1368152" cy="1512168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8976"/>
              <a:gd name="adj6" fmla="val -4595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¿Esta Seguro que desea cerrar Rendición</a:t>
            </a:r>
            <a:r>
              <a:rPr lang="es-ES" dirty="0"/>
              <a:t>?</a:t>
            </a:r>
          </a:p>
        </p:txBody>
      </p:sp>
      <p:sp>
        <p:nvSpPr>
          <p:cNvPr id="17" name="16 Flecha derecha"/>
          <p:cNvSpPr/>
          <p:nvPr/>
        </p:nvSpPr>
        <p:spPr>
          <a:xfrm>
            <a:off x="7740352" y="2708920"/>
            <a:ext cx="360040" cy="216024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8101013" y="2492375"/>
            <a:ext cx="719137" cy="576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3200" dirty="0"/>
              <a:t>SI</a:t>
            </a:r>
          </a:p>
        </p:txBody>
      </p:sp>
      <p:cxnSp>
        <p:nvCxnSpPr>
          <p:cNvPr id="19" name="18 Conector recto de flecha"/>
          <p:cNvCxnSpPr/>
          <p:nvPr/>
        </p:nvCxnSpPr>
        <p:spPr>
          <a:xfrm>
            <a:off x="3851275" y="3357563"/>
            <a:ext cx="36036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8388350" y="3068638"/>
            <a:ext cx="0" cy="8651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/>
        </p:nvSpPr>
        <p:spPr>
          <a:xfrm>
            <a:off x="7020272" y="3933056"/>
            <a:ext cx="1511870" cy="86409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dirty="0"/>
              <a:t>Cierre de Rendición </a:t>
            </a:r>
            <a:r>
              <a:rPr lang="es-ES" b="1" dirty="0"/>
              <a:t>OK.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2411413" y="4149725"/>
            <a:ext cx="1728787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dirty="0"/>
              <a:t>INICIAR CIERRE DIA.</a:t>
            </a:r>
          </a:p>
        </p:txBody>
      </p:sp>
      <p:cxnSp>
        <p:nvCxnSpPr>
          <p:cNvPr id="23" name="22 Conector recto de flecha"/>
          <p:cNvCxnSpPr/>
          <p:nvPr/>
        </p:nvCxnSpPr>
        <p:spPr>
          <a:xfrm flipH="1">
            <a:off x="1692275" y="4508500"/>
            <a:ext cx="71913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23 Rectángulo"/>
          <p:cNvSpPr/>
          <p:nvPr/>
        </p:nvSpPr>
        <p:spPr>
          <a:xfrm>
            <a:off x="251520" y="4149080"/>
            <a:ext cx="1439862" cy="6480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dirty="0"/>
              <a:t>Imprimir.</a:t>
            </a:r>
          </a:p>
        </p:txBody>
      </p:sp>
      <p:cxnSp>
        <p:nvCxnSpPr>
          <p:cNvPr id="25" name="24 Conector recto de flecha"/>
          <p:cNvCxnSpPr/>
          <p:nvPr/>
        </p:nvCxnSpPr>
        <p:spPr>
          <a:xfrm flipH="1">
            <a:off x="4140200" y="4508500"/>
            <a:ext cx="287972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 flipH="1">
            <a:off x="2700338" y="4941888"/>
            <a:ext cx="0" cy="5032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26 Rectángulo"/>
          <p:cNvSpPr/>
          <p:nvPr/>
        </p:nvSpPr>
        <p:spPr>
          <a:xfrm>
            <a:off x="1835696" y="5517232"/>
            <a:ext cx="1439862" cy="6480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dirty="0"/>
              <a:t>Cerrar Día.</a:t>
            </a:r>
          </a:p>
        </p:txBody>
      </p:sp>
      <p:sp>
        <p:nvSpPr>
          <p:cNvPr id="28" name="27 Llamada con línea 2 (barra de énfasis)"/>
          <p:cNvSpPr/>
          <p:nvPr/>
        </p:nvSpPr>
        <p:spPr>
          <a:xfrm>
            <a:off x="3923928" y="5085184"/>
            <a:ext cx="1368152" cy="1224136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7472"/>
              <a:gd name="adj6" fmla="val -4595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¿Esta Seguro de cerrar día Contable?</a:t>
            </a:r>
            <a:endParaRPr lang="es-ES" dirty="0"/>
          </a:p>
        </p:txBody>
      </p:sp>
      <p:sp>
        <p:nvSpPr>
          <p:cNvPr id="29" name="28 Flecha derecha"/>
          <p:cNvSpPr/>
          <p:nvPr/>
        </p:nvSpPr>
        <p:spPr>
          <a:xfrm>
            <a:off x="5364088" y="5661248"/>
            <a:ext cx="216024" cy="216024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5580063" y="5445125"/>
            <a:ext cx="792162" cy="576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3200" dirty="0"/>
              <a:t>SI</a:t>
            </a:r>
          </a:p>
        </p:txBody>
      </p:sp>
      <p:cxnSp>
        <p:nvCxnSpPr>
          <p:cNvPr id="31" name="30 Conector recto de flecha"/>
          <p:cNvCxnSpPr/>
          <p:nvPr/>
        </p:nvCxnSpPr>
        <p:spPr>
          <a:xfrm>
            <a:off x="6372225" y="5732463"/>
            <a:ext cx="36036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31 Rectángulo"/>
          <p:cNvSpPr/>
          <p:nvPr/>
        </p:nvSpPr>
        <p:spPr>
          <a:xfrm>
            <a:off x="6732240" y="5229200"/>
            <a:ext cx="2088232" cy="12961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b="1" dirty="0"/>
              <a:t>Felicitaciones se ha Cerrado el día Exitosamente.</a:t>
            </a:r>
          </a:p>
        </p:txBody>
      </p:sp>
      <p:cxnSp>
        <p:nvCxnSpPr>
          <p:cNvPr id="33" name="32 Conector recto de flecha"/>
          <p:cNvCxnSpPr/>
          <p:nvPr/>
        </p:nvCxnSpPr>
        <p:spPr>
          <a:xfrm>
            <a:off x="3059113" y="2636838"/>
            <a:ext cx="0" cy="3587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36 Rectángulo"/>
          <p:cNvSpPr/>
          <p:nvPr/>
        </p:nvSpPr>
        <p:spPr>
          <a:xfrm>
            <a:off x="6300788" y="188913"/>
            <a:ext cx="2592387" cy="647700"/>
          </a:xfrm>
          <a:prstGeom prst="rect">
            <a:avLst/>
          </a:prstGeom>
          <a:solidFill>
            <a:schemeClr val="accent1"/>
          </a:solidFill>
          <a:ln>
            <a:solidFill>
              <a:schemeClr val="dk1">
                <a:shade val="50000"/>
                <a:satMod val="103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dirty="0">
                <a:solidFill>
                  <a:schemeClr val="bg1"/>
                </a:solidFill>
              </a:rPr>
              <a:t>CIERRE DE 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Rectángulo"/>
          <p:cNvSpPr>
            <a:spLocks noChangeArrowheads="1"/>
          </p:cNvSpPr>
          <p:nvPr/>
        </p:nvSpPr>
        <p:spPr bwMode="auto">
          <a:xfrm>
            <a:off x="1116013" y="1571625"/>
            <a:ext cx="69119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150000"/>
              </a:lnSpc>
              <a:buFont typeface="Courier New" pitchFamily="49" charset="0"/>
              <a:buChar char="o"/>
              <a:defRPr/>
            </a:pPr>
            <a:r>
              <a:rPr lang="es-ES" sz="3200" u="sng" dirty="0">
                <a:solidFill>
                  <a:srgbClr val="0070C0"/>
                </a:solidFill>
                <a:latin typeface="+mn-lt"/>
              </a:rPr>
              <a:t>DOCUMENTOS FISCALES.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43608" y="2276872"/>
            <a:ext cx="1439862" cy="5040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dirty="0"/>
              <a:t>Informe Z.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211960" y="2276872"/>
            <a:ext cx="1439862" cy="5040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dirty="0"/>
              <a:t>Informe X.</a:t>
            </a:r>
          </a:p>
        </p:txBody>
      </p:sp>
      <p:cxnSp>
        <p:nvCxnSpPr>
          <p:cNvPr id="7" name="6 Conector recto de flecha"/>
          <p:cNvCxnSpPr/>
          <p:nvPr/>
        </p:nvCxnSpPr>
        <p:spPr>
          <a:xfrm flipH="1">
            <a:off x="1620838" y="2781300"/>
            <a:ext cx="0" cy="3603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 flipH="1">
            <a:off x="5148263" y="2781300"/>
            <a:ext cx="0" cy="3603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611560" y="3140968"/>
            <a:ext cx="2088232" cy="11521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dirty="0"/>
              <a:t>Adjuntar a copia de Cuadratura en el Local y Archivar.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139952" y="3140968"/>
            <a:ext cx="2016224" cy="15841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dirty="0"/>
              <a:t>Adjuntar a Cuadratura Definitiva con toda la Documentación.</a:t>
            </a:r>
          </a:p>
        </p:txBody>
      </p:sp>
      <p:cxnSp>
        <p:nvCxnSpPr>
          <p:cNvPr id="11" name="10 Conector recto de flecha"/>
          <p:cNvCxnSpPr/>
          <p:nvPr/>
        </p:nvCxnSpPr>
        <p:spPr>
          <a:xfrm flipH="1">
            <a:off x="5148263" y="4724400"/>
            <a:ext cx="0" cy="3603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/>
        </p:nvSpPr>
        <p:spPr>
          <a:xfrm>
            <a:off x="4139952" y="5085184"/>
            <a:ext cx="2016224" cy="10801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b="1" dirty="0"/>
              <a:t>Previa revisión Enviar a Casa Matriz.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684213" y="1484313"/>
            <a:ext cx="396398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ES" sz="2400" dirty="0">
                <a:solidFill>
                  <a:srgbClr val="0070C0"/>
                </a:solidFill>
                <a:latin typeface="+mn-lt"/>
              </a:rPr>
              <a:t>IMPRESIÓN DE INFORMES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Rectángulo"/>
          <p:cNvSpPr>
            <a:spLocks noChangeArrowheads="1"/>
          </p:cNvSpPr>
          <p:nvPr/>
        </p:nvSpPr>
        <p:spPr bwMode="auto">
          <a:xfrm>
            <a:off x="971550" y="981075"/>
            <a:ext cx="63373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150000"/>
              </a:lnSpc>
              <a:defRPr/>
            </a:pPr>
            <a:r>
              <a:rPr lang="es-ES" sz="2800" dirty="0">
                <a:solidFill>
                  <a:srgbClr val="0070C0"/>
                </a:solidFill>
                <a:latin typeface="+mn-lt"/>
              </a:rPr>
              <a:t>CIERRE DIARIO DE LOCALES</a:t>
            </a:r>
          </a:p>
        </p:txBody>
      </p:sp>
      <p:sp>
        <p:nvSpPr>
          <p:cNvPr id="12291" name="2 Rectángulo"/>
          <p:cNvSpPr>
            <a:spLocks noChangeArrowheads="1"/>
          </p:cNvSpPr>
          <p:nvPr/>
        </p:nvSpPr>
        <p:spPr bwMode="auto">
          <a:xfrm>
            <a:off x="714375" y="2143125"/>
            <a:ext cx="7643813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s-ES" altLang="es-CL" sz="1800">
                <a:latin typeface="Arial" panose="020B0604020202020204" pitchFamily="34" charset="0"/>
              </a:rPr>
              <a:t>El cierre diario de Cuadratura se realiza en cuatro pasos.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Calibri" panose="020F0502020204030204" pitchFamily="34" charset="0"/>
              <a:buAutoNum type="arabicPeriod"/>
            </a:pPr>
            <a:r>
              <a:rPr lang="es-ES" altLang="es-CL" sz="1800">
                <a:latin typeface="Arial" panose="020B0604020202020204" pitchFamily="34" charset="0"/>
              </a:rPr>
              <a:t>Cuadratura de Caja.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Calibri" panose="020F0502020204030204" pitchFamily="34" charset="0"/>
              <a:buAutoNum type="arabicPeriod"/>
            </a:pPr>
            <a:r>
              <a:rPr lang="es-ES" altLang="es-CL" sz="1800">
                <a:latin typeface="Arial" panose="020B0604020202020204" pitchFamily="34" charset="0"/>
              </a:rPr>
              <a:t>Realizar Depósitos de recaudación.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Calibri" panose="020F0502020204030204" pitchFamily="34" charset="0"/>
              <a:buAutoNum type="arabicPeriod"/>
            </a:pPr>
            <a:r>
              <a:rPr lang="es-ES" altLang="es-CL" sz="1800">
                <a:latin typeface="Arial" panose="020B0604020202020204" pitchFamily="34" charset="0"/>
              </a:rPr>
              <a:t>Imprimir detalles de Cuadratura.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Calibri" panose="020F0502020204030204" pitchFamily="34" charset="0"/>
              <a:buAutoNum type="arabicPeriod"/>
            </a:pPr>
            <a:r>
              <a:rPr lang="es-ES" altLang="es-CL" sz="1800">
                <a:latin typeface="Arial" panose="020B0604020202020204" pitchFamily="34" charset="0"/>
              </a:rPr>
              <a:t>Cierre de Dia Contable.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CL" sz="1800"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Calibri" panose="020F0502020204030204" pitchFamily="34" charset="0"/>
              <a:buAutoNum type="arabicPeriod"/>
            </a:pPr>
            <a:endParaRPr lang="es-ES" altLang="es-CL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Rectángulo"/>
          <p:cNvSpPr>
            <a:spLocks noChangeArrowheads="1"/>
          </p:cNvSpPr>
          <p:nvPr/>
        </p:nvSpPr>
        <p:spPr bwMode="auto">
          <a:xfrm>
            <a:off x="539750" y="1571625"/>
            <a:ext cx="82089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150000"/>
              </a:lnSpc>
              <a:defRPr/>
            </a:pPr>
            <a:r>
              <a:rPr lang="es-ES" sz="2400" u="sng" dirty="0">
                <a:solidFill>
                  <a:srgbClr val="0070C0"/>
                </a:solidFill>
                <a:latin typeface="+mn-lt"/>
              </a:rPr>
              <a:t>CAMBIO DE DOCUMENTO. “BOLETA POR FACTURA.”</a:t>
            </a:r>
          </a:p>
        </p:txBody>
      </p:sp>
      <p:sp>
        <p:nvSpPr>
          <p:cNvPr id="40963" name="2 Rectángulo"/>
          <p:cNvSpPr>
            <a:spLocks noChangeArrowheads="1"/>
          </p:cNvSpPr>
          <p:nvPr/>
        </p:nvSpPr>
        <p:spPr bwMode="auto">
          <a:xfrm>
            <a:off x="714375" y="2500313"/>
            <a:ext cx="7643813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s-ES" altLang="es-CL" sz="1800">
                <a:latin typeface="Arial" panose="020B0604020202020204" pitchFamily="34" charset="0"/>
              </a:rPr>
              <a:t>El cambio de Boleta por Factura consiste en tres pasos.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CL" sz="1800"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Calibri" panose="020F0502020204030204" pitchFamily="34" charset="0"/>
              <a:buAutoNum type="arabicPeriod"/>
            </a:pPr>
            <a:r>
              <a:rPr lang="es-ES" altLang="es-CL" sz="1800">
                <a:latin typeface="Arial" panose="020B0604020202020204" pitchFamily="34" charset="0"/>
              </a:rPr>
              <a:t>Emisión de Nota de Crédito.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Calibri" panose="020F0502020204030204" pitchFamily="34" charset="0"/>
              <a:buAutoNum type="arabicPeriod"/>
            </a:pPr>
            <a:r>
              <a:rPr lang="es-ES" altLang="es-CL" sz="1800">
                <a:latin typeface="Arial" panose="020B0604020202020204" pitchFamily="34" charset="0"/>
              </a:rPr>
              <a:t>Emisión de Factura.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Calibri" panose="020F0502020204030204" pitchFamily="34" charset="0"/>
              <a:buAutoNum type="arabicPeriod"/>
            </a:pPr>
            <a:r>
              <a:rPr lang="es-ES" altLang="es-CL" sz="1800">
                <a:latin typeface="Arial" panose="020B0604020202020204" pitchFamily="34" charset="0"/>
              </a:rPr>
              <a:t>Cambio en la Forma de Pago (Nota de Crédito).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CL" sz="1800"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Calibri" panose="020F0502020204030204" pitchFamily="34" charset="0"/>
              <a:buAutoNum type="arabicPeriod"/>
            </a:pPr>
            <a:endParaRPr lang="es-ES" altLang="es-CL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ChangeArrowheads="1"/>
          </p:cNvSpPr>
          <p:nvPr/>
        </p:nvSpPr>
        <p:spPr bwMode="auto">
          <a:xfrm>
            <a:off x="539750" y="1571625"/>
            <a:ext cx="82089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150000"/>
              </a:lnSpc>
              <a:defRPr/>
            </a:pPr>
            <a:r>
              <a:rPr lang="es-ES" sz="2400" u="sng" dirty="0">
                <a:solidFill>
                  <a:srgbClr val="0070C0"/>
                </a:solidFill>
                <a:latin typeface="+mn-lt"/>
              </a:rPr>
              <a:t>EMISIÓN NOTA DE CRÉDITO.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Sebastian Navia\Desktop\3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857250"/>
            <a:ext cx="7143750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Flecha abajo"/>
          <p:cNvSpPr/>
          <p:nvPr/>
        </p:nvSpPr>
        <p:spPr>
          <a:xfrm rot="5400000">
            <a:off x="2893219" y="1750219"/>
            <a:ext cx="714375" cy="928687"/>
          </a:xfrm>
          <a:prstGeom prst="downArrow">
            <a:avLst>
              <a:gd name="adj1" fmla="val 52964"/>
              <a:gd name="adj2" fmla="val 50000"/>
            </a:avLst>
          </a:prstGeom>
          <a:solidFill>
            <a:srgbClr val="A5002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 dirty="0">
              <a:ln>
                <a:solidFill>
                  <a:srgbClr val="C00000"/>
                </a:solidFill>
              </a:ln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Sebastian Navia\Desktop\4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874713"/>
            <a:ext cx="7143750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o"/>
          <p:cNvSpPr/>
          <p:nvPr/>
        </p:nvSpPr>
        <p:spPr>
          <a:xfrm>
            <a:off x="1071563" y="3000375"/>
            <a:ext cx="2928937" cy="2000250"/>
          </a:xfrm>
          <a:prstGeom prst="frame">
            <a:avLst>
              <a:gd name="adj1" fmla="val 2692"/>
            </a:avLst>
          </a:prstGeom>
          <a:solidFill>
            <a:srgbClr val="A5002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Sebastian Navia\Desktop\5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857250"/>
            <a:ext cx="7143750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Flecha abajo"/>
          <p:cNvSpPr/>
          <p:nvPr/>
        </p:nvSpPr>
        <p:spPr>
          <a:xfrm rot="5400000">
            <a:off x="1964531" y="1750219"/>
            <a:ext cx="714375" cy="928688"/>
          </a:xfrm>
          <a:prstGeom prst="downArrow">
            <a:avLst>
              <a:gd name="adj1" fmla="val 52964"/>
              <a:gd name="adj2" fmla="val 50000"/>
            </a:avLst>
          </a:prstGeom>
          <a:solidFill>
            <a:srgbClr val="A5002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 dirty="0">
              <a:ln>
                <a:solidFill>
                  <a:srgbClr val="C00000"/>
                </a:solidFill>
              </a:ln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Rectángulo"/>
          <p:cNvSpPr>
            <a:spLocks noChangeArrowheads="1"/>
          </p:cNvSpPr>
          <p:nvPr/>
        </p:nvSpPr>
        <p:spPr bwMode="auto">
          <a:xfrm>
            <a:off x="1042988" y="1844675"/>
            <a:ext cx="274955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L" sz="1800" u="sng">
                <a:solidFill>
                  <a:srgbClr val="0070C0"/>
                </a:solidFill>
                <a:latin typeface="Arial" panose="020B0604020202020204" pitchFamily="34" charset="0"/>
              </a:rPr>
              <a:t>EMISIÓN DE FACTURA.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CL" sz="1800" u="sng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Sebastian Navia\Desktop\6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857250"/>
            <a:ext cx="72390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Flecha abajo"/>
          <p:cNvSpPr/>
          <p:nvPr/>
        </p:nvSpPr>
        <p:spPr>
          <a:xfrm rot="5400000">
            <a:off x="1893094" y="1750219"/>
            <a:ext cx="714375" cy="928687"/>
          </a:xfrm>
          <a:prstGeom prst="downArrow">
            <a:avLst>
              <a:gd name="adj1" fmla="val 52964"/>
              <a:gd name="adj2" fmla="val 50000"/>
            </a:avLst>
          </a:prstGeom>
          <a:solidFill>
            <a:srgbClr val="A5002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 dirty="0">
              <a:ln>
                <a:solidFill>
                  <a:srgbClr val="C00000"/>
                </a:solidFill>
              </a:ln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Sebastian Navia\Desktop\7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857250"/>
            <a:ext cx="7286625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o"/>
          <p:cNvSpPr/>
          <p:nvPr/>
        </p:nvSpPr>
        <p:spPr>
          <a:xfrm>
            <a:off x="1000125" y="3214688"/>
            <a:ext cx="2857500" cy="1785937"/>
          </a:xfrm>
          <a:prstGeom prst="frame">
            <a:avLst>
              <a:gd name="adj1" fmla="val 2692"/>
            </a:avLst>
          </a:prstGeom>
          <a:solidFill>
            <a:srgbClr val="A5002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>
              <a:solidFill>
                <a:schemeClr val="tx1"/>
              </a:solidFill>
            </a:endParaRPr>
          </a:p>
        </p:txBody>
      </p:sp>
      <p:sp>
        <p:nvSpPr>
          <p:cNvPr id="4" name="3 Flecha abajo"/>
          <p:cNvSpPr/>
          <p:nvPr/>
        </p:nvSpPr>
        <p:spPr>
          <a:xfrm rot="5400000">
            <a:off x="4679156" y="1750219"/>
            <a:ext cx="714375" cy="928688"/>
          </a:xfrm>
          <a:prstGeom prst="downArrow">
            <a:avLst>
              <a:gd name="adj1" fmla="val 52964"/>
              <a:gd name="adj2" fmla="val 50000"/>
            </a:avLst>
          </a:prstGeom>
          <a:solidFill>
            <a:srgbClr val="A5002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 dirty="0">
              <a:ln>
                <a:solidFill>
                  <a:srgbClr val="C00000"/>
                </a:solidFill>
              </a:ln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Sebastian Navia\Desktop\8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785813"/>
            <a:ext cx="7358062" cy="544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Flecha abajo"/>
          <p:cNvSpPr/>
          <p:nvPr/>
        </p:nvSpPr>
        <p:spPr>
          <a:xfrm rot="5400000">
            <a:off x="4857750" y="2214563"/>
            <a:ext cx="357187" cy="1500188"/>
          </a:xfrm>
          <a:prstGeom prst="downArrow">
            <a:avLst>
              <a:gd name="adj1" fmla="val 52964"/>
              <a:gd name="adj2" fmla="val 50000"/>
            </a:avLst>
          </a:prstGeom>
          <a:solidFill>
            <a:srgbClr val="A5002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 dirty="0">
              <a:ln>
                <a:solidFill>
                  <a:srgbClr val="C00000"/>
                </a:solidFill>
              </a:ln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Rectángulo"/>
          <p:cNvSpPr>
            <a:spLocks noChangeArrowheads="1"/>
          </p:cNvSpPr>
          <p:nvPr/>
        </p:nvSpPr>
        <p:spPr bwMode="auto">
          <a:xfrm>
            <a:off x="971550" y="1628775"/>
            <a:ext cx="58451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L" sz="1800" u="sng">
                <a:solidFill>
                  <a:srgbClr val="0070C0"/>
                </a:solidFill>
                <a:latin typeface="Arial" panose="020B0604020202020204" pitchFamily="34" charset="0"/>
              </a:rPr>
              <a:t>CAMBIO EN FORMA DE PAGO “NOTA DE CRÉDITO”.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Rectángulo"/>
          <p:cNvSpPr>
            <a:spLocks noChangeArrowheads="1"/>
          </p:cNvSpPr>
          <p:nvPr/>
        </p:nvSpPr>
        <p:spPr bwMode="auto">
          <a:xfrm>
            <a:off x="1835150" y="1571625"/>
            <a:ext cx="5257800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150000"/>
              </a:lnSpc>
              <a:defRPr/>
            </a:pPr>
            <a:r>
              <a:rPr lang="es-ES" sz="3200" u="sng" dirty="0">
                <a:solidFill>
                  <a:srgbClr val="0070C0"/>
                </a:solidFill>
                <a:latin typeface="+mn-lt"/>
              </a:rPr>
              <a:t>CUADRATURA DE CAJA</a:t>
            </a:r>
            <a:r>
              <a:rPr lang="es-E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2" t="13158" r="21875" b="13158"/>
          <a:stretch>
            <a:fillRect/>
          </a:stretch>
        </p:blipFill>
        <p:spPr bwMode="auto">
          <a:xfrm>
            <a:off x="2136775" y="1052513"/>
            <a:ext cx="6802438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0" y="1844675"/>
            <a:ext cx="2124075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sz="2400" dirty="0">
                <a:latin typeface="+mj-lt"/>
              </a:rPr>
              <a:t>CAMBIO DE </a:t>
            </a:r>
          </a:p>
          <a:p>
            <a:pPr algn="ctr" eaLnBrk="1" hangingPunct="1">
              <a:defRPr/>
            </a:pPr>
            <a:r>
              <a:rPr lang="es-ES" sz="2400" dirty="0">
                <a:latin typeface="+mj-lt"/>
              </a:rPr>
              <a:t>DOCUMENTOS </a:t>
            </a:r>
          </a:p>
          <a:p>
            <a:pPr algn="ctr" eaLnBrk="1" hangingPunct="1">
              <a:defRPr/>
            </a:pPr>
            <a:endParaRPr lang="es-ES" sz="2400" dirty="0">
              <a:latin typeface="+mj-lt"/>
            </a:endParaRPr>
          </a:p>
          <a:p>
            <a:pPr algn="ctr" eaLnBrk="1" hangingPunct="1">
              <a:defRPr/>
            </a:pPr>
            <a:r>
              <a:rPr lang="es-ES" sz="2400" dirty="0">
                <a:latin typeface="+mj-lt"/>
              </a:rPr>
              <a:t>“BOLETA POR </a:t>
            </a:r>
          </a:p>
          <a:p>
            <a:pPr algn="ctr" eaLnBrk="1" hangingPunct="1">
              <a:defRPr/>
            </a:pPr>
            <a:r>
              <a:rPr lang="es-ES" sz="2400" dirty="0">
                <a:latin typeface="+mj-lt"/>
              </a:rPr>
              <a:t>FACTURA”</a:t>
            </a:r>
          </a:p>
        </p:txBody>
      </p:sp>
      <p:cxnSp>
        <p:nvCxnSpPr>
          <p:cNvPr id="5" name="4 Conector angular"/>
          <p:cNvCxnSpPr/>
          <p:nvPr/>
        </p:nvCxnSpPr>
        <p:spPr>
          <a:xfrm rot="10800000">
            <a:off x="3708400" y="1989138"/>
            <a:ext cx="1439863" cy="107950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11 CuadroTexto"/>
          <p:cNvSpPr txBox="1">
            <a:spLocks noChangeArrowheads="1"/>
          </p:cNvSpPr>
          <p:nvPr/>
        </p:nvSpPr>
        <p:spPr bwMode="auto">
          <a:xfrm>
            <a:off x="5016500" y="2857500"/>
            <a:ext cx="3659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CL" dirty="0">
                <a:latin typeface="+mj-lt"/>
              </a:rPr>
              <a:t>  Ingresar en Monitor Cuadratura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5148263" y="2924175"/>
            <a:ext cx="3095625" cy="2889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2" t="14049" r="21852" b="13412"/>
          <a:stretch>
            <a:fillRect/>
          </a:stretch>
        </p:blipFill>
        <p:spPr bwMode="auto">
          <a:xfrm>
            <a:off x="1062038" y="836613"/>
            <a:ext cx="7613650" cy="55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3 Conector angular"/>
          <p:cNvCxnSpPr/>
          <p:nvPr/>
        </p:nvCxnSpPr>
        <p:spPr>
          <a:xfrm rot="5400000" flipH="1" flipV="1">
            <a:off x="2888456" y="2885282"/>
            <a:ext cx="928687" cy="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11 CuadroTexto"/>
          <p:cNvSpPr txBox="1">
            <a:spLocks noChangeArrowheads="1"/>
          </p:cNvSpPr>
          <p:nvPr/>
        </p:nvSpPr>
        <p:spPr bwMode="auto">
          <a:xfrm>
            <a:off x="2566988" y="3346450"/>
            <a:ext cx="1500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CL" dirty="0">
                <a:latin typeface="+mj-lt"/>
              </a:rPr>
              <a:t>  Doble Clic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2339975" y="3357563"/>
            <a:ext cx="1871663" cy="3587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13333" r="21873" b="14166"/>
          <a:stretch>
            <a:fillRect/>
          </a:stretch>
        </p:blipFill>
        <p:spPr bwMode="auto">
          <a:xfrm>
            <a:off x="1187450" y="835025"/>
            <a:ext cx="7159625" cy="554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2 Conector angular"/>
          <p:cNvCxnSpPr/>
          <p:nvPr/>
        </p:nvCxnSpPr>
        <p:spPr>
          <a:xfrm rot="5400000" flipH="1" flipV="1">
            <a:off x="2961481" y="2885282"/>
            <a:ext cx="928687" cy="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11 CuadroTexto"/>
          <p:cNvSpPr txBox="1">
            <a:spLocks noChangeArrowheads="1"/>
          </p:cNvSpPr>
          <p:nvPr/>
        </p:nvSpPr>
        <p:spPr bwMode="auto">
          <a:xfrm>
            <a:off x="2640013" y="3346450"/>
            <a:ext cx="1500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CL" dirty="0">
                <a:latin typeface="+mj-lt"/>
              </a:rPr>
              <a:t>  Doble Clic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2411413" y="3357563"/>
            <a:ext cx="1873250" cy="3587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9" t="12823" r="14409" b="13565"/>
          <a:stretch>
            <a:fillRect/>
          </a:stretch>
        </p:blipFill>
        <p:spPr bwMode="auto">
          <a:xfrm>
            <a:off x="900113" y="855663"/>
            <a:ext cx="7602537" cy="552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7 CuadroTexto"/>
          <p:cNvSpPr txBox="1">
            <a:spLocks noChangeArrowheads="1"/>
          </p:cNvSpPr>
          <p:nvPr/>
        </p:nvSpPr>
        <p:spPr bwMode="auto">
          <a:xfrm>
            <a:off x="3779838" y="5805488"/>
            <a:ext cx="16430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CL" sz="1600" dirty="0">
                <a:latin typeface="+mj-lt"/>
              </a:rPr>
              <a:t>   Deshabilitado 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3708400" y="5805488"/>
            <a:ext cx="1871663" cy="3603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cxnSp>
        <p:nvCxnSpPr>
          <p:cNvPr id="6" name="5 Conector recto de flecha"/>
          <p:cNvCxnSpPr/>
          <p:nvPr/>
        </p:nvCxnSpPr>
        <p:spPr>
          <a:xfrm flipV="1">
            <a:off x="4643438" y="5516563"/>
            <a:ext cx="0" cy="28892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 rot="5400000">
            <a:off x="6838951" y="4972050"/>
            <a:ext cx="785812" cy="1587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79" name="24 CuadroTexto"/>
          <p:cNvSpPr txBox="1">
            <a:spLocks noChangeArrowheads="1"/>
          </p:cNvSpPr>
          <p:nvPr/>
        </p:nvSpPr>
        <p:spPr bwMode="auto">
          <a:xfrm>
            <a:off x="6659563" y="4221163"/>
            <a:ext cx="1143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sz="1600">
                <a:solidFill>
                  <a:srgbClr val="FF0000"/>
                </a:solidFill>
                <a:latin typeface="Arial" panose="020B0604020202020204" pitchFamily="34" charset="0"/>
              </a:rPr>
              <a:t> Presionar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6588125" y="4221163"/>
            <a:ext cx="1368425" cy="3603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9" t="12823" r="15277" b="13565"/>
          <a:stretch>
            <a:fillRect/>
          </a:stretch>
        </p:blipFill>
        <p:spPr bwMode="auto">
          <a:xfrm>
            <a:off x="1187450" y="879475"/>
            <a:ext cx="709612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7 CuadroTexto"/>
          <p:cNvSpPr txBox="1">
            <a:spLocks noChangeArrowheads="1"/>
          </p:cNvSpPr>
          <p:nvPr/>
        </p:nvSpPr>
        <p:spPr bwMode="auto">
          <a:xfrm>
            <a:off x="3779838" y="5732463"/>
            <a:ext cx="16430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CL" sz="1600" dirty="0">
                <a:latin typeface="+mj-lt"/>
              </a:rPr>
              <a:t>   Habilitado 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3708400" y="5732463"/>
            <a:ext cx="1871663" cy="3603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cxnSp>
        <p:nvCxnSpPr>
          <p:cNvPr id="5" name="4 Conector recto de flecha"/>
          <p:cNvCxnSpPr/>
          <p:nvPr/>
        </p:nvCxnSpPr>
        <p:spPr>
          <a:xfrm flipV="1">
            <a:off x="4643438" y="5445125"/>
            <a:ext cx="0" cy="2873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lum contrast="-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9" t="17500" r="22916" b="17499"/>
          <a:stretch>
            <a:fillRect/>
          </a:stretch>
        </p:blipFill>
        <p:spPr bwMode="auto">
          <a:xfrm>
            <a:off x="1331913" y="836613"/>
            <a:ext cx="6881812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Flecha abajo"/>
          <p:cNvSpPr/>
          <p:nvPr/>
        </p:nvSpPr>
        <p:spPr>
          <a:xfrm rot="10800000">
            <a:off x="7229483" y="2361852"/>
            <a:ext cx="305487" cy="780391"/>
          </a:xfrm>
          <a:prstGeom prst="downArrow">
            <a:avLst>
              <a:gd name="adj1" fmla="val 57831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002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/>
          </a:p>
        </p:txBody>
      </p:sp>
      <p:sp>
        <p:nvSpPr>
          <p:cNvPr id="6" name="5 Rectángulo redondeado"/>
          <p:cNvSpPr/>
          <p:nvPr/>
        </p:nvSpPr>
        <p:spPr>
          <a:xfrm>
            <a:off x="6443663" y="3141663"/>
            <a:ext cx="1728787" cy="5032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6516688" y="2781300"/>
            <a:ext cx="15875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CL" sz="2400" dirty="0">
                <a:solidFill>
                  <a:srgbClr val="000099"/>
                </a:solidFill>
                <a:latin typeface="+mj-lt"/>
              </a:rPr>
              <a:t>     </a:t>
            </a:r>
            <a:r>
              <a:rPr lang="es-CL" sz="2400" b="1" dirty="0">
                <a:solidFill>
                  <a:srgbClr val="000099"/>
                </a:solidFill>
                <a:latin typeface="+mj-lt"/>
              </a:rPr>
              <a:t>Presionar</a:t>
            </a:r>
            <a:r>
              <a:rPr lang="es-CL" sz="2400" dirty="0">
                <a:solidFill>
                  <a:srgbClr val="000099"/>
                </a:solidFill>
                <a:latin typeface="+mj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lum contrast="-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0" t="17413" r="22771" b="18332"/>
          <a:stretch>
            <a:fillRect/>
          </a:stretch>
        </p:blipFill>
        <p:spPr bwMode="auto">
          <a:xfrm>
            <a:off x="858838" y="785813"/>
            <a:ext cx="7026275" cy="559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2 Conector angular"/>
          <p:cNvCxnSpPr/>
          <p:nvPr/>
        </p:nvCxnSpPr>
        <p:spPr>
          <a:xfrm rot="16200000" flipV="1">
            <a:off x="3393281" y="3385344"/>
            <a:ext cx="642938" cy="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9 CuadroTexto"/>
          <p:cNvSpPr txBox="1">
            <a:spLocks noChangeArrowheads="1"/>
          </p:cNvSpPr>
          <p:nvPr/>
        </p:nvSpPr>
        <p:spPr bwMode="auto">
          <a:xfrm>
            <a:off x="3000375" y="3706813"/>
            <a:ext cx="1500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CL" dirty="0">
                <a:latin typeface="+mj-lt"/>
              </a:rPr>
              <a:t>  Doble Clic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9" t="17500" r="22916" b="17499"/>
          <a:stretch>
            <a:fillRect/>
          </a:stretch>
        </p:blipFill>
        <p:spPr bwMode="auto">
          <a:xfrm>
            <a:off x="1001713" y="765175"/>
            <a:ext cx="6954837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Flecha abajo"/>
          <p:cNvSpPr/>
          <p:nvPr/>
        </p:nvSpPr>
        <p:spPr>
          <a:xfrm>
            <a:off x="4860032" y="5210798"/>
            <a:ext cx="324954" cy="500156"/>
          </a:xfrm>
          <a:prstGeom prst="downArrow">
            <a:avLst>
              <a:gd name="adj1" fmla="val 57831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002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/>
          </a:p>
        </p:txBody>
      </p:sp>
      <p:sp>
        <p:nvSpPr>
          <p:cNvPr id="58374" name="14 CuadroTexto"/>
          <p:cNvSpPr txBox="1">
            <a:spLocks noChangeArrowheads="1"/>
          </p:cNvSpPr>
          <p:nvPr/>
        </p:nvSpPr>
        <p:spPr bwMode="auto">
          <a:xfrm>
            <a:off x="4144963" y="4757738"/>
            <a:ext cx="1690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sz="1800">
                <a:latin typeface="Arial" panose="020B0604020202020204" pitchFamily="34" charset="0"/>
              </a:rPr>
              <a:t>     </a:t>
            </a:r>
            <a:r>
              <a:rPr lang="es-CL" altLang="es-CL" sz="1800" b="1">
                <a:solidFill>
                  <a:srgbClr val="C00000"/>
                </a:solidFill>
                <a:latin typeface="Arial" panose="020B0604020202020204" pitchFamily="34" charset="0"/>
              </a:rPr>
              <a:t>Presionar</a:t>
            </a:r>
            <a:r>
              <a:rPr lang="es-CL" altLang="es-CL" sz="180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</a:p>
        </p:txBody>
      </p:sp>
      <p:cxnSp>
        <p:nvCxnSpPr>
          <p:cNvPr id="12" name="11 Conector angular"/>
          <p:cNvCxnSpPr/>
          <p:nvPr/>
        </p:nvCxnSpPr>
        <p:spPr>
          <a:xfrm>
            <a:off x="5795963" y="3136900"/>
            <a:ext cx="571500" cy="214313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angular"/>
          <p:cNvCxnSpPr/>
          <p:nvPr/>
        </p:nvCxnSpPr>
        <p:spPr>
          <a:xfrm>
            <a:off x="5795963" y="3494088"/>
            <a:ext cx="571500" cy="214312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angular"/>
          <p:cNvCxnSpPr/>
          <p:nvPr/>
        </p:nvCxnSpPr>
        <p:spPr>
          <a:xfrm>
            <a:off x="5795963" y="2708275"/>
            <a:ext cx="571500" cy="214313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8" name="9 CuadroTexto"/>
          <p:cNvSpPr txBox="1">
            <a:spLocks noChangeArrowheads="1"/>
          </p:cNvSpPr>
          <p:nvPr/>
        </p:nvSpPr>
        <p:spPr bwMode="auto">
          <a:xfrm>
            <a:off x="6367463" y="2781300"/>
            <a:ext cx="15890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sz="1200" b="1">
                <a:solidFill>
                  <a:srgbClr val="00B0F0"/>
                </a:solidFill>
                <a:latin typeface="Arial" panose="020B0604020202020204" pitchFamily="34" charset="0"/>
              </a:rPr>
              <a:t>Dato Automático</a:t>
            </a:r>
          </a:p>
        </p:txBody>
      </p:sp>
      <p:sp>
        <p:nvSpPr>
          <p:cNvPr id="58379" name="10 CuadroTexto"/>
          <p:cNvSpPr txBox="1">
            <a:spLocks noChangeArrowheads="1"/>
          </p:cNvSpPr>
          <p:nvPr/>
        </p:nvSpPr>
        <p:spPr bwMode="auto">
          <a:xfrm>
            <a:off x="6367463" y="3209925"/>
            <a:ext cx="15890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sz="1200" b="1">
                <a:solidFill>
                  <a:srgbClr val="00B0F0"/>
                </a:solidFill>
                <a:latin typeface="Arial" panose="020B0604020202020204" pitchFamily="34" charset="0"/>
              </a:rPr>
              <a:t>Ingresar Dato</a:t>
            </a:r>
          </a:p>
        </p:txBody>
      </p:sp>
      <p:sp>
        <p:nvSpPr>
          <p:cNvPr id="58380" name="12 CuadroTexto"/>
          <p:cNvSpPr txBox="1">
            <a:spLocks noChangeArrowheads="1"/>
          </p:cNvSpPr>
          <p:nvPr/>
        </p:nvSpPr>
        <p:spPr bwMode="auto">
          <a:xfrm>
            <a:off x="6367463" y="3567113"/>
            <a:ext cx="15890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sz="1200" b="1">
                <a:solidFill>
                  <a:srgbClr val="00B0F0"/>
                </a:solidFill>
                <a:latin typeface="Arial" panose="020B0604020202020204" pitchFamily="34" charset="0"/>
              </a:rPr>
              <a:t>Ingresar Dato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9" t="17500" r="22916" b="18332"/>
          <a:stretch>
            <a:fillRect/>
          </a:stretch>
        </p:blipFill>
        <p:spPr bwMode="auto">
          <a:xfrm>
            <a:off x="827088" y="685800"/>
            <a:ext cx="7058025" cy="567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395288" y="1484313"/>
            <a:ext cx="8329612" cy="13557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 smtClean="0"/>
              <a:t> 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      </a:t>
            </a:r>
            <a:br>
              <a:rPr lang="es-ES" dirty="0" smtClean="0"/>
            </a:br>
            <a:endParaRPr lang="es-ES" sz="5300" dirty="0">
              <a:solidFill>
                <a:schemeClr val="tx1"/>
              </a:solidFill>
            </a:endParaRPr>
          </a:p>
        </p:txBody>
      </p:sp>
      <p:sp>
        <p:nvSpPr>
          <p:cNvPr id="17411" name="2 Marcador de contenido"/>
          <p:cNvSpPr>
            <a:spLocks noGrp="1"/>
          </p:cNvSpPr>
          <p:nvPr>
            <p:ph idx="4294967295"/>
          </p:nvPr>
        </p:nvSpPr>
        <p:spPr>
          <a:xfrm>
            <a:off x="457200" y="1484313"/>
            <a:ext cx="8507413" cy="4464050"/>
          </a:xfrm>
        </p:spPr>
        <p:txBody>
          <a:bodyPr/>
          <a:lstStyle/>
          <a:p>
            <a:pPr marL="0" algn="just" eaLnBrk="1" hangingPunct="1">
              <a:buFont typeface="Wingdings 2" panose="05020102010507070707" pitchFamily="18" charset="2"/>
              <a:buNone/>
              <a:defRPr/>
            </a:pPr>
            <a:r>
              <a:rPr lang="es-ES" sz="2400" dirty="0" smtClean="0">
                <a:solidFill>
                  <a:srgbClr val="0070C0"/>
                </a:solidFill>
              </a:rPr>
              <a:t>ERRORES COMUNES:</a:t>
            </a:r>
          </a:p>
          <a:p>
            <a:pPr marL="0" algn="just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ES" sz="2400" dirty="0" smtClean="0">
                <a:latin typeface="+mj-lt"/>
              </a:rPr>
              <a:t>¡SE OLVIDO CERRAR!</a:t>
            </a:r>
          </a:p>
          <a:p>
            <a:pPr marL="0" algn="just" eaLnBrk="1" hangingPunct="1">
              <a:buFont typeface="Arial" pitchFamily="34" charset="0"/>
              <a:buChar char="•"/>
              <a:defRPr/>
            </a:pPr>
            <a:r>
              <a:rPr lang="es-ES" sz="2400" dirty="0" smtClean="0">
                <a:latin typeface="+mj-lt"/>
              </a:rPr>
              <a:t>FALTO INGRESAR UN DOCUMENTO…</a:t>
            </a:r>
          </a:p>
          <a:p>
            <a:pPr marL="0" algn="just" eaLnBrk="1" hangingPunct="1">
              <a:buFont typeface="Arial" pitchFamily="34" charset="0"/>
              <a:buChar char="•"/>
              <a:defRPr/>
            </a:pPr>
            <a:r>
              <a:rPr lang="es-ES" sz="2400" smtClean="0">
                <a:latin typeface="+mj-lt"/>
              </a:rPr>
              <a:t>PORQUE CERRO SI TIENE DUDAS ???</a:t>
            </a:r>
            <a:endParaRPr lang="es-ES" sz="2400" dirty="0" smtClean="0">
              <a:latin typeface="+mj-lt"/>
            </a:endParaRPr>
          </a:p>
          <a:p>
            <a:pPr marL="0" algn="just" eaLnBrk="1" hangingPunct="1">
              <a:buFont typeface="Arial" pitchFamily="34" charset="0"/>
              <a:buChar char="•"/>
              <a:defRPr/>
            </a:pPr>
            <a:endParaRPr lang="es-ES" sz="2400" dirty="0" smtClean="0">
              <a:latin typeface="+mj-lt"/>
            </a:endParaRPr>
          </a:p>
          <a:p>
            <a:pPr marL="0" algn="just" eaLnBrk="1" hangingPunct="1">
              <a:buFont typeface="Wingdings 2" panose="05020102010507070707" pitchFamily="18" charset="2"/>
              <a:buNone/>
              <a:defRPr/>
            </a:pPr>
            <a:r>
              <a:rPr lang="es-ES" sz="2400" dirty="0" smtClean="0">
                <a:solidFill>
                  <a:srgbClr val="0070C0"/>
                </a:solidFill>
              </a:rPr>
              <a:t>COMO MEJORAR:</a:t>
            </a:r>
          </a:p>
          <a:p>
            <a:pPr marL="0" algn="just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ES" sz="2400" dirty="0" smtClean="0">
                <a:latin typeface="+mj-lt"/>
              </a:rPr>
              <a:t>SE ENVIARA PROCEDIMIENTO A LOCALES</a:t>
            </a:r>
          </a:p>
          <a:p>
            <a:pPr marL="0" algn="just" eaLnBrk="1" hangingPunct="1">
              <a:buFont typeface="Arial" pitchFamily="34" charset="0"/>
              <a:buChar char="•"/>
              <a:defRPr/>
            </a:pPr>
            <a:r>
              <a:rPr lang="es-ES" sz="2400" dirty="0" smtClean="0">
                <a:latin typeface="+mj-lt"/>
              </a:rPr>
              <a:t>SE ENVIARA INFORME DE RESULTADOS A CADA TIENDA PARA DEFINIR PLANES DE ACCION INDIVIDUALES Y COMUNES.</a:t>
            </a:r>
          </a:p>
          <a:p>
            <a:pPr marL="0" algn="just" eaLnBrk="1" hangingPunct="1">
              <a:buFont typeface="Arial" pitchFamily="34" charset="0"/>
              <a:buChar char="•"/>
              <a:defRPr/>
            </a:pPr>
            <a:endParaRPr lang="es-ES" sz="2400" dirty="0" smtClean="0">
              <a:latin typeface="+mj-lt"/>
            </a:endParaRPr>
          </a:p>
          <a:p>
            <a:pPr marL="0" algn="just" eaLnBrk="1" hangingPunct="1">
              <a:buFont typeface="Arial" pitchFamily="34" charset="0"/>
              <a:buChar char="•"/>
              <a:defRPr/>
            </a:pPr>
            <a:endParaRPr lang="es-ES" sz="2400" dirty="0" smtClean="0">
              <a:latin typeface="+mj-lt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C:\Users\Sebastian Navia\Desktop\(1)Cuadr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14375"/>
            <a:ext cx="6929438" cy="561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Flecha derecha"/>
          <p:cNvSpPr/>
          <p:nvPr/>
        </p:nvSpPr>
        <p:spPr>
          <a:xfrm rot="16200000">
            <a:off x="6929438" y="5500688"/>
            <a:ext cx="571500" cy="571500"/>
          </a:xfrm>
          <a:prstGeom prst="rightArrow">
            <a:avLst>
              <a:gd name="adj1" fmla="val 50000"/>
              <a:gd name="adj2" fmla="val 4527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CuadroTexto"/>
          <p:cNvSpPr txBox="1">
            <a:spLocks noChangeArrowheads="1"/>
          </p:cNvSpPr>
          <p:nvPr/>
        </p:nvSpPr>
        <p:spPr bwMode="auto">
          <a:xfrm>
            <a:off x="0" y="2565400"/>
            <a:ext cx="9144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L" sz="4400">
                <a:latin typeface="Arial" panose="020B0604020202020204" pitchFamily="34" charset="0"/>
              </a:rPr>
              <a:t>GRACIAS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C:\Users\Sebastian Navia\Desktop\Grab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714375"/>
            <a:ext cx="7077075" cy="564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Flecha derecha"/>
          <p:cNvSpPr/>
          <p:nvPr/>
        </p:nvSpPr>
        <p:spPr>
          <a:xfrm rot="16200000">
            <a:off x="5679281" y="5536407"/>
            <a:ext cx="500063" cy="5715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C:\Users\Sebastian Navia\Desktop\Graba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714375"/>
            <a:ext cx="6929438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Users\Sebastian Navia\Desktop\Cerrar Rendic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693738"/>
            <a:ext cx="7072313" cy="559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Flecha derecha"/>
          <p:cNvSpPr/>
          <p:nvPr/>
        </p:nvSpPr>
        <p:spPr>
          <a:xfrm rot="16200000">
            <a:off x="1785938" y="5715000"/>
            <a:ext cx="285750" cy="4286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C:\Users\Sebastian Navia\Desktop\REndddddic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642938"/>
            <a:ext cx="6934200" cy="56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1844</TotalTime>
  <Words>395</Words>
  <Application>Microsoft Office PowerPoint</Application>
  <PresentationFormat>Presentación en pantalla (4:3)</PresentationFormat>
  <Paragraphs>104</Paragraphs>
  <Slides>50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50</vt:i4>
      </vt:variant>
    </vt:vector>
  </HeadingPairs>
  <TitlesOfParts>
    <vt:vector size="58" baseType="lpstr">
      <vt:lpstr>ＭＳ Ｐゴシック</vt:lpstr>
      <vt:lpstr>Arial</vt:lpstr>
      <vt:lpstr>Calibri</vt:lpstr>
      <vt:lpstr>Constantia</vt:lpstr>
      <vt:lpstr>Courier New</vt:lpstr>
      <vt:lpstr>Wingdings 2</vt:lpstr>
      <vt:lpstr>Flujo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     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Sebastian Navia</dc:creator>
  <cp:lastModifiedBy>Luis Concha</cp:lastModifiedBy>
  <cp:revision>211</cp:revision>
  <dcterms:modified xsi:type="dcterms:W3CDTF">2019-05-30T19:43:08Z</dcterms:modified>
</cp:coreProperties>
</file>