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85" r:id="rId3"/>
    <p:sldId id="513" r:id="rId4"/>
    <p:sldId id="514" r:id="rId5"/>
    <p:sldId id="527" r:id="rId6"/>
    <p:sldId id="525" r:id="rId7"/>
    <p:sldId id="526" r:id="rId8"/>
    <p:sldId id="528" r:id="rId9"/>
    <p:sldId id="515" r:id="rId10"/>
    <p:sldId id="529" r:id="rId11"/>
    <p:sldId id="512" r:id="rId12"/>
    <p:sldId id="499" r:id="rId13"/>
    <p:sldId id="533" r:id="rId14"/>
    <p:sldId id="516" r:id="rId15"/>
    <p:sldId id="500" r:id="rId16"/>
    <p:sldId id="501" r:id="rId17"/>
    <p:sldId id="531" r:id="rId18"/>
    <p:sldId id="532" r:id="rId19"/>
    <p:sldId id="511" r:id="rId20"/>
    <p:sldId id="502" r:id="rId21"/>
    <p:sldId id="518" r:id="rId22"/>
    <p:sldId id="530" r:id="rId23"/>
    <p:sldId id="519" r:id="rId24"/>
    <p:sldId id="520" r:id="rId25"/>
    <p:sldId id="521" r:id="rId26"/>
    <p:sldId id="522" r:id="rId27"/>
    <p:sldId id="534" r:id="rId28"/>
    <p:sldId id="535" r:id="rId29"/>
    <p:sldId id="536" r:id="rId30"/>
  </p:sldIdLst>
  <p:sldSz cx="9144000" cy="6858000" type="screen4x3"/>
  <p:notesSz cx="7053263" cy="93091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3600" kern="1200">
        <a:solidFill>
          <a:srgbClr val="1C1D60"/>
        </a:solidFill>
        <a:latin typeface="Neo Sans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3600" kern="1200">
        <a:solidFill>
          <a:srgbClr val="1C1D60"/>
        </a:solidFill>
        <a:latin typeface="Neo Sans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3600" kern="1200">
        <a:solidFill>
          <a:srgbClr val="1C1D60"/>
        </a:solidFill>
        <a:latin typeface="Neo Sans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3600" kern="1200">
        <a:solidFill>
          <a:srgbClr val="1C1D60"/>
        </a:solidFill>
        <a:latin typeface="Neo Sans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3600" kern="1200">
        <a:solidFill>
          <a:srgbClr val="1C1D60"/>
        </a:solidFill>
        <a:latin typeface="Neo Sans"/>
        <a:ea typeface="ＭＳ Ｐゴシック"/>
        <a:cs typeface="ＭＳ Ｐゴシック"/>
      </a:defRPr>
    </a:lvl5pPr>
    <a:lvl6pPr marL="2286000" algn="l" defTabSz="914400" rtl="0" eaLnBrk="1" latinLnBrk="0" hangingPunct="1">
      <a:defRPr sz="3600" kern="1200">
        <a:solidFill>
          <a:srgbClr val="1C1D60"/>
        </a:solidFill>
        <a:latin typeface="Neo Sans"/>
        <a:ea typeface="ＭＳ Ｐゴシック"/>
        <a:cs typeface="ＭＳ Ｐゴシック"/>
      </a:defRPr>
    </a:lvl6pPr>
    <a:lvl7pPr marL="2743200" algn="l" defTabSz="914400" rtl="0" eaLnBrk="1" latinLnBrk="0" hangingPunct="1">
      <a:defRPr sz="3600" kern="1200">
        <a:solidFill>
          <a:srgbClr val="1C1D60"/>
        </a:solidFill>
        <a:latin typeface="Neo Sans"/>
        <a:ea typeface="ＭＳ Ｐゴシック"/>
        <a:cs typeface="ＭＳ Ｐゴシック"/>
      </a:defRPr>
    </a:lvl7pPr>
    <a:lvl8pPr marL="3200400" algn="l" defTabSz="914400" rtl="0" eaLnBrk="1" latinLnBrk="0" hangingPunct="1">
      <a:defRPr sz="3600" kern="1200">
        <a:solidFill>
          <a:srgbClr val="1C1D60"/>
        </a:solidFill>
        <a:latin typeface="Neo Sans"/>
        <a:ea typeface="ＭＳ Ｐゴシック"/>
        <a:cs typeface="ＭＳ Ｐゴシック"/>
      </a:defRPr>
    </a:lvl8pPr>
    <a:lvl9pPr marL="3657600" algn="l" defTabSz="914400" rtl="0" eaLnBrk="1" latinLnBrk="0" hangingPunct="1">
      <a:defRPr sz="3600" kern="1200">
        <a:solidFill>
          <a:srgbClr val="1C1D60"/>
        </a:solidFill>
        <a:latin typeface="Neo Sans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sa Albornoz" initials="MA" lastIdx="0" clrIdx="0">
    <p:extLst>
      <p:ext uri="{19B8F6BF-5375-455C-9EA6-DF929625EA0E}">
        <p15:presenceInfo xmlns:p15="http://schemas.microsoft.com/office/powerpoint/2012/main" userId="S-1-5-21-718553463-292640326-1202159320-37392" providerId="AD"/>
      </p:ext>
    </p:extLst>
  </p:cmAuthor>
  <p:cmAuthor id="2" name="Luis Concha" initials="LC" lastIdx="1" clrIdx="1">
    <p:extLst>
      <p:ext uri="{19B8F6BF-5375-455C-9EA6-DF929625EA0E}">
        <p15:presenceInfo xmlns:p15="http://schemas.microsoft.com/office/powerpoint/2012/main" userId="S-1-5-21-718553463-292640326-1202159320-28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99CC"/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1" autoAdjust="0"/>
    <p:restoredTop sz="94624" autoAdjust="0"/>
  </p:normalViewPr>
  <p:slideViewPr>
    <p:cSldViewPr snapToGrid="0" snapToObjects="1">
      <p:cViewPr varScale="1">
        <p:scale>
          <a:sx n="111" d="100"/>
          <a:sy n="111" d="100"/>
        </p:scale>
        <p:origin x="127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uisConcha\Analisis%20de%20Cuentas%20SAP\118992%20TC%20%2002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uisConcha\Analisis%20de%20Cuentas%20SAP\03%20Reporte%20de%20NC%20+%20Dev%20CM%20CT%2002-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000"/>
              <a:t>Concentración MdP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5664615492516166E-2"/>
          <c:y val="8.5923362682531451E-2"/>
          <c:w val="0.91433538450748386"/>
          <c:h val="0.72645725911471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'IRS '!$A$20</c:f>
              <c:strCache>
                <c:ptCount val="1"/>
                <c:pt idx="0">
                  <c:v>T Debito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'IRS '!$B$19:$D$19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Promedio</c:v>
                </c:pt>
              </c:strCache>
            </c:strRef>
          </c:cat>
          <c:val>
            <c:numRef>
              <c:f>'IRS '!$B$20:$D$20</c:f>
              <c:numCache>
                <c:formatCode>0%</c:formatCode>
                <c:ptCount val="3"/>
                <c:pt idx="0">
                  <c:v>0.3858994804657162</c:v>
                </c:pt>
                <c:pt idx="1">
                  <c:v>0.40154528327287164</c:v>
                </c:pt>
                <c:pt idx="2">
                  <c:v>0.39372238186929392</c:v>
                </c:pt>
              </c:numCache>
            </c:numRef>
          </c:val>
        </c:ser>
        <c:ser>
          <c:idx val="1"/>
          <c:order val="1"/>
          <c:tx>
            <c:strRef>
              <c:f>'IRS '!$A$21</c:f>
              <c:strCache>
                <c:ptCount val="1"/>
                <c:pt idx="0">
                  <c:v>T Credito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'IRS '!$B$19:$D$19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Promedio</c:v>
                </c:pt>
              </c:strCache>
            </c:strRef>
          </c:cat>
          <c:val>
            <c:numRef>
              <c:f>'IRS '!$B$21:$D$21</c:f>
              <c:numCache>
                <c:formatCode>0%</c:formatCode>
                <c:ptCount val="3"/>
                <c:pt idx="0">
                  <c:v>0.37391074302416449</c:v>
                </c:pt>
                <c:pt idx="1">
                  <c:v>0.30760064583050145</c:v>
                </c:pt>
                <c:pt idx="2">
                  <c:v>0.340755694427333</c:v>
                </c:pt>
              </c:numCache>
            </c:numRef>
          </c:val>
        </c:ser>
        <c:ser>
          <c:idx val="2"/>
          <c:order val="2"/>
          <c:tx>
            <c:strRef>
              <c:f>'IRS '!$A$22</c:f>
              <c:strCache>
                <c:ptCount val="1"/>
                <c:pt idx="0">
                  <c:v>Efectivo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'IRS '!$B$19:$D$19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Promedio</c:v>
                </c:pt>
              </c:strCache>
            </c:strRef>
          </c:cat>
          <c:val>
            <c:numRef>
              <c:f>'IRS '!$B$22:$D$22</c:f>
              <c:numCache>
                <c:formatCode>0%</c:formatCode>
                <c:ptCount val="3"/>
                <c:pt idx="0">
                  <c:v>0.23365744503867875</c:v>
                </c:pt>
                <c:pt idx="1">
                  <c:v>0.28027369609459457</c:v>
                </c:pt>
                <c:pt idx="2">
                  <c:v>0.25696557056663666</c:v>
                </c:pt>
              </c:numCache>
            </c:numRef>
          </c:val>
        </c:ser>
        <c:ser>
          <c:idx val="3"/>
          <c:order val="3"/>
          <c:tx>
            <c:strRef>
              <c:f>'IRS '!$A$23</c:f>
              <c:strCache>
                <c:ptCount val="1"/>
                <c:pt idx="0">
                  <c:v>OMD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'IRS '!$B$19:$D$19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Promedio</c:v>
                </c:pt>
              </c:strCache>
            </c:strRef>
          </c:cat>
          <c:val>
            <c:numRef>
              <c:f>'IRS '!$B$23:$D$23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2433272"/>
        <c:axId val="274586520"/>
      </c:barChart>
      <c:catAx>
        <c:axId val="27243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4586520"/>
        <c:crosses val="autoZero"/>
        <c:auto val="1"/>
        <c:lblAlgn val="ctr"/>
        <c:lblOffset val="100"/>
        <c:noMultiLvlLbl val="0"/>
      </c:catAx>
      <c:valAx>
        <c:axId val="27458652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2433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rgbClr val="C00000">
          <a:alpha val="80000"/>
        </a:srgbClr>
      </a:solidFill>
      <a:round/>
    </a:ln>
    <a:effectLst>
      <a:innerShdw blurRad="63500" dist="50800" dir="2700000">
        <a:srgbClr val="FF0000">
          <a:alpha val="50000"/>
        </a:srgbClr>
      </a:innerShdw>
    </a:effectLst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NC emitidas en Tiendas 2019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0200542508309546"/>
          <c:y val="0.15439868408765373"/>
          <c:w val="0.87858653116693863"/>
          <c:h val="0.72960126556154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Retail '!$C$4</c:f>
              <c:strCache>
                <c:ptCount val="1"/>
                <c:pt idx="0">
                  <c:v>Monto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'Graficos Retail '!$D$3:$O$3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'Graficos Retail '!$D$4:$O$4</c:f>
              <c:numCache>
                <c:formatCode>#,##0_ ;[Red]\-#,##0\ </c:formatCode>
                <c:ptCount val="12"/>
                <c:pt idx="0">
                  <c:v>3366586</c:v>
                </c:pt>
                <c:pt idx="1">
                  <c:v>2397071</c:v>
                </c:pt>
              </c:numCache>
            </c:numRef>
          </c:val>
        </c:ser>
        <c:ser>
          <c:idx val="1"/>
          <c:order val="1"/>
          <c:tx>
            <c:strRef>
              <c:f>'Graficos Retail '!$C$5</c:f>
              <c:strCache>
                <c:ptCount val="1"/>
                <c:pt idx="0">
                  <c:v>NC Emitidas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'Graficos Retail '!$D$3:$O$3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'Graficos Retail '!$D$5:$O$5</c:f>
              <c:numCache>
                <c:formatCode>General</c:formatCode>
                <c:ptCount val="1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4587696"/>
        <c:axId val="274588088"/>
      </c:barChart>
      <c:catAx>
        <c:axId val="274587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4588088"/>
        <c:crosses val="autoZero"/>
        <c:auto val="1"/>
        <c:lblAlgn val="ctr"/>
        <c:lblOffset val="100"/>
        <c:noMultiLvlLbl val="0"/>
      </c:catAx>
      <c:valAx>
        <c:axId val="27458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4587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solidFill>
            <a:schemeClr val="accent1">
              <a:alpha val="90000"/>
            </a:schemeClr>
          </a:solidFill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</a:gradFill>
    <a:ln w="9525" cap="flat" cmpd="sng" algn="ctr">
      <a:solidFill>
        <a:srgbClr val="3333FF">
          <a:alpha val="80000"/>
        </a:srgbClr>
      </a:solidFill>
      <a:round/>
    </a:ln>
    <a:effectLst>
      <a:innerShdw blurRad="63500" dist="50800">
        <a:prstClr val="black">
          <a:alpha val="50000"/>
        </a:prstClr>
      </a:innerShdw>
      <a:softEdge rad="0"/>
    </a:effectLst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11D754E4-355E-4E29-9A18-B739CC0C3F15}">
      <dgm:prSet phldrT="[Texto]"/>
      <dgm:spPr>
        <a:solidFill>
          <a:srgbClr val="FF0000"/>
        </a:solidFill>
      </dgm:spPr>
      <dgm:t>
        <a:bodyPr/>
        <a:lstStyle/>
        <a:p>
          <a:r>
            <a:rPr lang="es-CL" dirty="0" smtClean="0"/>
            <a:t>Venta</a:t>
          </a:r>
          <a:endParaRPr lang="es-CL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 dirty="0"/>
        </a:p>
      </dgm:t>
    </dgm:pt>
    <dgm:pt modelId="{BE6B9FC1-85BA-43EF-9931-556C79121BEB}">
      <dgm:prSet phldrT="[Texto]"/>
      <dgm:spPr>
        <a:solidFill>
          <a:srgbClr val="00B050"/>
        </a:solidFill>
      </dgm:spPr>
      <dgm:t>
        <a:bodyPr/>
        <a:lstStyle/>
        <a:p>
          <a:r>
            <a:rPr lang="es-CL" dirty="0" smtClean="0"/>
            <a:t>Nota de Crédito</a:t>
          </a:r>
          <a:endParaRPr lang="es-CL" dirty="0"/>
        </a:p>
      </dgm:t>
    </dgm:pt>
    <dgm:pt modelId="{6019FC11-889E-4835-81FF-63B57ED2CF3D}" type="parTrans" cxnId="{609B6154-CB04-43FE-87C1-7560970BFA25}">
      <dgm:prSet/>
      <dgm:spPr/>
      <dgm:t>
        <a:bodyPr/>
        <a:lstStyle/>
        <a:p>
          <a:endParaRPr lang="es-CL"/>
        </a:p>
      </dgm:t>
    </dgm:pt>
    <dgm:pt modelId="{9E529988-4C8A-4CE4-9E0D-C09BFDCA13AB}" type="sibTrans" cxnId="{609B6154-CB04-43FE-87C1-7560970BFA25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9E49AB-F2BB-44D6-B6E4-BAACBCB2BDC0}" type="pres">
      <dgm:prSet presAssocID="{C932E235-7654-4882-B039-FF8CF6B94C05}" presName="sibTrans" presStyleLbl="sibTrans2D1" presStyleIdx="0" presStyleCnt="1"/>
      <dgm:spPr/>
      <dgm:t>
        <a:bodyPr/>
        <a:lstStyle/>
        <a:p>
          <a:endParaRPr lang="es-CL"/>
        </a:p>
      </dgm:t>
    </dgm:pt>
    <dgm:pt modelId="{86406338-A2EA-40BA-8481-5C29DF3D93FD}" type="pres">
      <dgm:prSet presAssocID="{C932E235-7654-4882-B039-FF8CF6B94C05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434E887A-06A2-4A0D-B672-403DB0CDFD35}" type="pres">
      <dgm:prSet presAssocID="{BE6B9FC1-85BA-43EF-9931-556C79121BEB}" presName="node" presStyleLbl="node1" presStyleIdx="1" presStyleCnt="2" custLinFactNeighborX="1357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EC0C52E-1589-4FAD-897F-928673427217}" type="presOf" srcId="{C932E235-7654-4882-B039-FF8CF6B94C05}" destId="{86406338-A2EA-40BA-8481-5C29DF3D93FD}" srcOrd="1" destOrd="0" presId="urn:microsoft.com/office/officeart/2005/8/layout/process1"/>
    <dgm:cxn modelId="{4B890B31-28DB-4C04-A646-F9DEB12C35E3}" type="presOf" srcId="{C932E235-7654-4882-B039-FF8CF6B94C05}" destId="{F89E49AB-F2BB-44D6-B6E4-BAACBCB2BDC0}" srcOrd="0" destOrd="0" presId="urn:microsoft.com/office/officeart/2005/8/layout/process1"/>
    <dgm:cxn modelId="{7129B1D4-1B09-4C34-81E5-B91D0CEAA56E}" type="presOf" srcId="{11D754E4-355E-4E29-9A18-B739CC0C3F15}" destId="{63B46553-2002-4749-AF6A-B60C935037D5}" srcOrd="0" destOrd="0" presId="urn:microsoft.com/office/officeart/2005/8/layout/process1"/>
    <dgm:cxn modelId="{609B6154-CB04-43FE-87C1-7560970BFA25}" srcId="{4EFC0BC7-B0E5-4586-85B2-A15B23E407C4}" destId="{BE6B9FC1-85BA-43EF-9931-556C79121BEB}" srcOrd="1" destOrd="0" parTransId="{6019FC11-889E-4835-81FF-63B57ED2CF3D}" sibTransId="{9E529988-4C8A-4CE4-9E0D-C09BFDCA13AB}"/>
    <dgm:cxn modelId="{C1B4678A-C86A-419F-A043-131EA35BC018}" type="presOf" srcId="{4EFC0BC7-B0E5-4586-85B2-A15B23E407C4}" destId="{1E791104-A82D-43D8-A354-B9033A763E7E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868E5F59-8F47-46FF-9EF0-0051479EBCB5}" type="presOf" srcId="{BE6B9FC1-85BA-43EF-9931-556C79121BEB}" destId="{434E887A-06A2-4A0D-B672-403DB0CDFD35}" srcOrd="0" destOrd="0" presId="urn:microsoft.com/office/officeart/2005/8/layout/process1"/>
    <dgm:cxn modelId="{01D6D20D-EAC3-4077-928B-FA53F04BBDE8}" type="presParOf" srcId="{1E791104-A82D-43D8-A354-B9033A763E7E}" destId="{63B46553-2002-4749-AF6A-B60C935037D5}" srcOrd="0" destOrd="0" presId="urn:microsoft.com/office/officeart/2005/8/layout/process1"/>
    <dgm:cxn modelId="{BF4ADD47-6FE4-4D4B-9F6F-79CB84294411}" type="presParOf" srcId="{1E791104-A82D-43D8-A354-B9033A763E7E}" destId="{F89E49AB-F2BB-44D6-B6E4-BAACBCB2BDC0}" srcOrd="1" destOrd="0" presId="urn:microsoft.com/office/officeart/2005/8/layout/process1"/>
    <dgm:cxn modelId="{2A8F29B7-774B-4C98-BBC4-BE7D2117E8FA}" type="presParOf" srcId="{F89E49AB-F2BB-44D6-B6E4-BAACBCB2BDC0}" destId="{86406338-A2EA-40BA-8481-5C29DF3D93FD}" srcOrd="0" destOrd="0" presId="urn:microsoft.com/office/officeart/2005/8/layout/process1"/>
    <dgm:cxn modelId="{8D0F94FC-1F06-4F0A-9D37-7A7D6AEAFB55}" type="presParOf" srcId="{1E791104-A82D-43D8-A354-B9033A763E7E}" destId="{434E887A-06A2-4A0D-B672-403DB0CDFD3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D754E4-355E-4E29-9A18-B739CC0C3F15}">
      <dgm:prSet phldrT="[Texto]"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CL" sz="2400" dirty="0" smtClean="0"/>
            <a:t>Cta. Cte. Personal</a:t>
          </a:r>
          <a:endParaRPr lang="es-CL" sz="2400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1" custLinFactNeighborY="-21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67B7DA8-2A2D-4A06-98BE-4D06949EF671}" type="presOf" srcId="{4EFC0BC7-B0E5-4586-85B2-A15B23E407C4}" destId="{1E791104-A82D-43D8-A354-B9033A763E7E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D3BEE3F3-5CED-4436-BC4C-08C60FFA60F5}" type="presOf" srcId="{11D754E4-355E-4E29-9A18-B739CC0C3F15}" destId="{63B46553-2002-4749-AF6A-B60C935037D5}" srcOrd="0" destOrd="0" presId="urn:microsoft.com/office/officeart/2005/8/layout/process1"/>
    <dgm:cxn modelId="{D47DC965-C96B-4C39-B946-6E4F84A536E2}" type="presParOf" srcId="{1E791104-A82D-43D8-A354-B9033A763E7E}" destId="{63B46553-2002-4749-AF6A-B60C935037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D754E4-355E-4E29-9A18-B739CC0C3F15}">
      <dgm:prSet phldrT="[Texto]"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CL" sz="2400" dirty="0" smtClean="0"/>
            <a:t>Con T de Débito</a:t>
          </a:r>
          <a:endParaRPr lang="es-CL" sz="2400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1" custLinFactNeighborX="-71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98B8F42-1B8B-4BD8-B24E-D2BD990987D4}" type="presOf" srcId="{4EFC0BC7-B0E5-4586-85B2-A15B23E407C4}" destId="{1E791104-A82D-43D8-A354-B9033A763E7E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AD9B6A40-149B-4CFA-8B25-8DEEABDD42AB}" type="presOf" srcId="{11D754E4-355E-4E29-9A18-B739CC0C3F15}" destId="{63B46553-2002-4749-AF6A-B60C935037D5}" srcOrd="0" destOrd="0" presId="urn:microsoft.com/office/officeart/2005/8/layout/process1"/>
    <dgm:cxn modelId="{2FF2BDAB-98C7-4B7F-B67D-634E1B17A5AE}" type="presParOf" srcId="{1E791104-A82D-43D8-A354-B9033A763E7E}" destId="{63B46553-2002-4749-AF6A-B60C935037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D754E4-355E-4E29-9A18-B739CC0C3F15}">
      <dgm:prSet phldrT="[Texto]"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CL" sz="2400" dirty="0" smtClean="0"/>
            <a:t>Efectivo</a:t>
          </a:r>
          <a:endParaRPr lang="es-CL" sz="2400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1" custLinFactNeighborY="-32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CB1E190-94BA-4AC0-AFF5-E7AE758B9489}" type="presOf" srcId="{4EFC0BC7-B0E5-4586-85B2-A15B23E407C4}" destId="{1E791104-A82D-43D8-A354-B9033A763E7E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C872F7B3-7FB8-4EE9-84A4-B21C4F0F9A16}" type="presOf" srcId="{11D754E4-355E-4E29-9A18-B739CC0C3F15}" destId="{63B46553-2002-4749-AF6A-B60C935037D5}" srcOrd="0" destOrd="0" presId="urn:microsoft.com/office/officeart/2005/8/layout/process1"/>
    <dgm:cxn modelId="{A32B7B4E-A9C5-45A3-99FC-D0C87FC9DD28}" type="presParOf" srcId="{1E791104-A82D-43D8-A354-B9033A763E7E}" destId="{63B46553-2002-4749-AF6A-B60C935037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D754E4-355E-4E29-9A18-B739CC0C3F15}">
      <dgm:prSet phldrT="[Texto]"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CL" sz="2400" dirty="0" smtClean="0"/>
            <a:t>Con T de Crédito</a:t>
          </a:r>
          <a:endParaRPr lang="es-CL" sz="2400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1" custLinFactNeighborX="-49" custLinFactNeighborY="-25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CE7C676-E296-4A63-B1AD-67BD2A887DCC}" type="presOf" srcId="{11D754E4-355E-4E29-9A18-B739CC0C3F15}" destId="{63B46553-2002-4749-AF6A-B60C935037D5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8B2AD881-7014-46FC-A7AA-982C2C02D271}" type="presOf" srcId="{4EFC0BC7-B0E5-4586-85B2-A15B23E407C4}" destId="{1E791104-A82D-43D8-A354-B9033A763E7E}" srcOrd="0" destOrd="0" presId="urn:microsoft.com/office/officeart/2005/8/layout/process1"/>
    <dgm:cxn modelId="{271551D6-2225-485F-A0CC-07DC8DDFBF5F}" type="presParOf" srcId="{1E791104-A82D-43D8-A354-B9033A763E7E}" destId="{63B46553-2002-4749-AF6A-B60C935037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D754E4-355E-4E29-9A18-B739CC0C3F15}">
      <dgm:prSet phldrT="[Texto]"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CL" sz="2400" dirty="0" smtClean="0"/>
            <a:t>Orden de Compra</a:t>
          </a:r>
          <a:endParaRPr lang="es-CL" sz="2400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1" custLinFactNeighborX="-71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84305F-6AE0-4475-94EA-C89327A93E1B}" type="presOf" srcId="{4EFC0BC7-B0E5-4586-85B2-A15B23E407C4}" destId="{1E791104-A82D-43D8-A354-B9033A763E7E}" srcOrd="0" destOrd="0" presId="urn:microsoft.com/office/officeart/2005/8/layout/process1"/>
    <dgm:cxn modelId="{11F72F44-04CC-436E-92BB-CDA335301FD7}" type="presOf" srcId="{11D754E4-355E-4E29-9A18-B739CC0C3F15}" destId="{63B46553-2002-4749-AF6A-B60C935037D5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F529CF00-BAFF-46CA-8393-EE84E851A257}" type="presParOf" srcId="{1E791104-A82D-43D8-A354-B9033A763E7E}" destId="{63B46553-2002-4749-AF6A-B60C935037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D754E4-355E-4E29-9A18-B739CC0C3F15}">
      <dgm:prSet phldrT="[Texto]"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CL" sz="2400" dirty="0" smtClean="0"/>
            <a:t>Cta. Cte. Personal</a:t>
          </a:r>
          <a:endParaRPr lang="es-CL" sz="2400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1" custLinFactNeighborX="390" custLinFactNeighborY="383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90A6FF5-CFB4-40C1-9572-0DCF3221B0BA}" type="presOf" srcId="{11D754E4-355E-4E29-9A18-B739CC0C3F15}" destId="{63B46553-2002-4749-AF6A-B60C935037D5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CB2A9CA5-C86F-444A-848D-BC8FD47D9484}" type="presOf" srcId="{4EFC0BC7-B0E5-4586-85B2-A15B23E407C4}" destId="{1E791104-A82D-43D8-A354-B9033A763E7E}" srcOrd="0" destOrd="0" presId="urn:microsoft.com/office/officeart/2005/8/layout/process1"/>
    <dgm:cxn modelId="{2319EFD5-A11A-42AA-A428-B05DC27BA370}" type="presParOf" srcId="{1E791104-A82D-43D8-A354-B9033A763E7E}" destId="{63B46553-2002-4749-AF6A-B60C935037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D754E4-355E-4E29-9A18-B739CC0C3F15}">
      <dgm:prSet phldrT="[Texto]" custT="1"/>
      <dgm:spPr>
        <a:gradFill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CL" sz="2400" dirty="0" smtClean="0"/>
            <a:t>Efectivo</a:t>
          </a:r>
          <a:endParaRPr lang="es-CL" sz="2400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1" custLinFactNeighborY="-209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299FE4D-6D6F-453A-8D2E-E33971199B2D}" type="presOf" srcId="{11D754E4-355E-4E29-9A18-B739CC0C3F15}" destId="{63B46553-2002-4749-AF6A-B60C935037D5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DA99E62D-C5E3-46C9-9C43-6F6B720DCB39}" type="presOf" srcId="{4EFC0BC7-B0E5-4586-85B2-A15B23E407C4}" destId="{1E791104-A82D-43D8-A354-B9033A763E7E}" srcOrd="0" destOrd="0" presId="urn:microsoft.com/office/officeart/2005/8/layout/process1"/>
    <dgm:cxn modelId="{8C9743C1-2DB6-4C44-B370-5A585CDD3C15}" type="presParOf" srcId="{1E791104-A82D-43D8-A354-B9033A763E7E}" destId="{63B46553-2002-4749-AF6A-B60C935037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D754E4-355E-4E29-9A18-B739CC0C3F15}">
      <dgm:prSet phldrT="[Texto]"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CL" sz="2400" dirty="0" smtClean="0"/>
            <a:t>Efectivo</a:t>
          </a:r>
          <a:endParaRPr lang="es-CL" sz="2400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1" custLinFactNeighborY="-22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3B61A3B-3785-4F61-82E7-B06AA7702902}" type="presOf" srcId="{11D754E4-355E-4E29-9A18-B739CC0C3F15}" destId="{63B46553-2002-4749-AF6A-B60C935037D5}" srcOrd="0" destOrd="0" presId="urn:microsoft.com/office/officeart/2005/8/layout/process1"/>
    <dgm:cxn modelId="{A16115D0-6ECA-45E4-B372-C30D27901382}" type="presOf" srcId="{4EFC0BC7-B0E5-4586-85B2-A15B23E407C4}" destId="{1E791104-A82D-43D8-A354-B9033A763E7E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C3D93111-D6CE-4FC1-A5A4-B11F54677858}" type="presParOf" srcId="{1E791104-A82D-43D8-A354-B9033A763E7E}" destId="{63B46553-2002-4749-AF6A-B60C935037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FC0BC7-B0E5-4586-85B2-A15B23E407C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D754E4-355E-4E29-9A18-B739CC0C3F15}">
      <dgm:prSet phldrT="[Texto]" custT="1"/>
      <dgm:spPr>
        <a:gradFill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CL" sz="2400" dirty="0" smtClean="0"/>
            <a:t>Orden de Compra</a:t>
          </a:r>
          <a:endParaRPr lang="es-CL" sz="2400" dirty="0"/>
        </a:p>
      </dgm:t>
    </dgm:pt>
    <dgm:pt modelId="{C3974544-E5EB-4514-B0AE-3B19E98E9A51}" type="parTrans" cxnId="{7A473DA9-7F4D-4518-B7B8-48B4839868E2}">
      <dgm:prSet/>
      <dgm:spPr/>
      <dgm:t>
        <a:bodyPr/>
        <a:lstStyle/>
        <a:p>
          <a:endParaRPr lang="es-CL"/>
        </a:p>
      </dgm:t>
    </dgm:pt>
    <dgm:pt modelId="{C932E235-7654-4882-B039-FF8CF6B94C05}" type="sibTrans" cxnId="{7A473DA9-7F4D-4518-B7B8-48B4839868E2}">
      <dgm:prSet/>
      <dgm:spPr/>
      <dgm:t>
        <a:bodyPr/>
        <a:lstStyle/>
        <a:p>
          <a:endParaRPr lang="es-CL"/>
        </a:p>
      </dgm:t>
    </dgm:pt>
    <dgm:pt modelId="{1E791104-A82D-43D8-A354-B9033A763E7E}" type="pres">
      <dgm:prSet presAssocID="{4EFC0BC7-B0E5-4586-85B2-A15B23E407C4}" presName="Name0" presStyleCnt="0">
        <dgm:presLayoutVars>
          <dgm:dir/>
          <dgm:resizeHandles val="exact"/>
        </dgm:presLayoutVars>
      </dgm:prSet>
      <dgm:spPr/>
    </dgm:pt>
    <dgm:pt modelId="{63B46553-2002-4749-AF6A-B60C935037D5}" type="pres">
      <dgm:prSet presAssocID="{11D754E4-355E-4E29-9A18-B739CC0C3F15}" presName="node" presStyleLbl="node1" presStyleIdx="0" presStyleCnt="1" custLinFactNeighborY="-32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BAFD996-167B-4916-A591-FF9BE813C1BB}" type="presOf" srcId="{11D754E4-355E-4E29-9A18-B739CC0C3F15}" destId="{63B46553-2002-4749-AF6A-B60C935037D5}" srcOrd="0" destOrd="0" presId="urn:microsoft.com/office/officeart/2005/8/layout/process1"/>
    <dgm:cxn modelId="{4EECA93F-DC8B-4763-8DBA-38635C079C2C}" type="presOf" srcId="{4EFC0BC7-B0E5-4586-85B2-A15B23E407C4}" destId="{1E791104-A82D-43D8-A354-B9033A763E7E}" srcOrd="0" destOrd="0" presId="urn:microsoft.com/office/officeart/2005/8/layout/process1"/>
    <dgm:cxn modelId="{7A473DA9-7F4D-4518-B7B8-48B4839868E2}" srcId="{4EFC0BC7-B0E5-4586-85B2-A15B23E407C4}" destId="{11D754E4-355E-4E29-9A18-B739CC0C3F15}" srcOrd="0" destOrd="0" parTransId="{C3974544-E5EB-4514-B0AE-3B19E98E9A51}" sibTransId="{C932E235-7654-4882-B039-FF8CF6B94C05}"/>
    <dgm:cxn modelId="{99D7AAAC-59B3-42A8-B55C-E588DB7FB6D2}" type="presParOf" srcId="{1E791104-A82D-43D8-A354-B9033A763E7E}" destId="{63B46553-2002-4749-AF6A-B60C935037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1534" y="0"/>
          <a:ext cx="3272962" cy="594380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Venta</a:t>
          </a:r>
          <a:endParaRPr lang="es-CL" sz="2500" kern="1200" dirty="0"/>
        </a:p>
      </dsp:txBody>
      <dsp:txXfrm>
        <a:off x="18943" y="17409"/>
        <a:ext cx="3238144" cy="559562"/>
      </dsp:txXfrm>
    </dsp:sp>
    <dsp:sp modelId="{F89E49AB-F2BB-44D6-B6E4-BAACBCB2BDC0}">
      <dsp:nvSpPr>
        <dsp:cNvPr id="0" name=""/>
        <dsp:cNvSpPr/>
      </dsp:nvSpPr>
      <dsp:spPr>
        <a:xfrm>
          <a:off x="3602177" y="0"/>
          <a:ext cx="694681" cy="594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 dirty="0"/>
        </a:p>
      </dsp:txBody>
      <dsp:txXfrm>
        <a:off x="3602177" y="118876"/>
        <a:ext cx="516367" cy="356628"/>
      </dsp:txXfrm>
    </dsp:sp>
    <dsp:sp modelId="{434E887A-06A2-4A0D-B672-403DB0CDFD35}">
      <dsp:nvSpPr>
        <dsp:cNvPr id="0" name=""/>
        <dsp:cNvSpPr/>
      </dsp:nvSpPr>
      <dsp:spPr>
        <a:xfrm>
          <a:off x="4585217" y="0"/>
          <a:ext cx="3272962" cy="594380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Nota de Crédito</a:t>
          </a:r>
          <a:endParaRPr lang="es-CL" sz="2500" kern="1200" dirty="0"/>
        </a:p>
      </dsp:txBody>
      <dsp:txXfrm>
        <a:off x="4602626" y="17409"/>
        <a:ext cx="3238144" cy="5595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3228" y="0"/>
          <a:ext cx="3300659" cy="45959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Cta. Cte. Personal</a:t>
          </a:r>
          <a:endParaRPr lang="es-CL" sz="2400" kern="1200" dirty="0"/>
        </a:p>
      </dsp:txBody>
      <dsp:txXfrm>
        <a:off x="16689" y="13461"/>
        <a:ext cx="3273737" cy="432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0" y="0"/>
          <a:ext cx="3271688" cy="42956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Con T de Débito</a:t>
          </a:r>
          <a:endParaRPr lang="es-CL" sz="2400" kern="1200" dirty="0"/>
        </a:p>
      </dsp:txBody>
      <dsp:txXfrm>
        <a:off x="12581" y="12581"/>
        <a:ext cx="3246526" cy="404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3228" y="0"/>
          <a:ext cx="3300659" cy="47265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Efectivo</a:t>
          </a:r>
          <a:endParaRPr lang="es-CL" sz="2400" kern="1200" dirty="0"/>
        </a:p>
      </dsp:txBody>
      <dsp:txXfrm>
        <a:off x="17071" y="13843"/>
        <a:ext cx="3272973" cy="4449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1596" y="0"/>
          <a:ext cx="3271688" cy="45057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Con T de Crédito</a:t>
          </a:r>
          <a:endParaRPr lang="es-CL" sz="2400" kern="1200" dirty="0"/>
        </a:p>
      </dsp:txBody>
      <dsp:txXfrm>
        <a:off x="14793" y="13197"/>
        <a:ext cx="3245294" cy="424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0" y="0"/>
          <a:ext cx="3286174" cy="44875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Orden de Compra</a:t>
          </a:r>
          <a:endParaRPr lang="es-CL" sz="2400" kern="1200" dirty="0"/>
        </a:p>
      </dsp:txBody>
      <dsp:txXfrm>
        <a:off x="13144" y="13144"/>
        <a:ext cx="3259886" cy="422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6484" y="0"/>
          <a:ext cx="3315145" cy="472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Cta. Cte. Personal</a:t>
          </a:r>
          <a:endParaRPr lang="es-CL" sz="2400" kern="1200" dirty="0"/>
        </a:p>
      </dsp:txBody>
      <dsp:txXfrm>
        <a:off x="20333" y="13849"/>
        <a:ext cx="3287447" cy="4451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3228" y="0"/>
          <a:ext cx="3300659" cy="450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Efectivo</a:t>
          </a:r>
          <a:endParaRPr lang="es-CL" sz="2400" kern="1200" dirty="0"/>
        </a:p>
      </dsp:txBody>
      <dsp:txXfrm>
        <a:off x="16425" y="13197"/>
        <a:ext cx="3274265" cy="4241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3256" y="0"/>
          <a:ext cx="3329631" cy="450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Efectivo</a:t>
          </a:r>
          <a:endParaRPr lang="es-CL" sz="2400" kern="1200" dirty="0"/>
        </a:p>
      </dsp:txBody>
      <dsp:txXfrm>
        <a:off x="16453" y="13197"/>
        <a:ext cx="3303237" cy="4241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6553-2002-4749-AF6A-B60C935037D5}">
      <dsp:nvSpPr>
        <dsp:cNvPr id="0" name=""/>
        <dsp:cNvSpPr/>
      </dsp:nvSpPr>
      <dsp:spPr>
        <a:xfrm>
          <a:off x="3294" y="0"/>
          <a:ext cx="3368818" cy="448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Orden de Compra</a:t>
          </a:r>
          <a:endParaRPr lang="es-CL" sz="2400" kern="1200" dirty="0"/>
        </a:p>
      </dsp:txBody>
      <dsp:txXfrm>
        <a:off x="16438" y="13144"/>
        <a:ext cx="3342530" cy="4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2CD06-8A5A-4875-8F73-20499B28E75D}" type="datetimeFigureOut">
              <a:rPr lang="es-CL" smtClean="0"/>
              <a:pPr/>
              <a:t>29-03-2019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67EFE-FD1B-4133-AF30-C50BEFE2B97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9902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C4659-8276-443C-AD92-EB8335C84AF9}" type="datetimeFigureOut">
              <a:rPr lang="es-CL" smtClean="0"/>
              <a:pPr/>
              <a:t>29-03-2019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B02D2-AA25-4B0C-8449-2463BDA7F10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960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1099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5747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984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1559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9496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1187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835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07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8730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5335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903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096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481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13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853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7005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9229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19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8169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2245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166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14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57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06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955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663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85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B02D2-AA25-4B0C-8449-2463BDA7F10A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1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1C1D60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1800">
              <a:solidFill>
                <a:srgbClr val="FFFFFF"/>
              </a:solidFill>
              <a:ea typeface="ヒラギノ角ゴ Pro W3" charset="-128"/>
            </a:endParaRPr>
          </a:p>
        </p:txBody>
      </p:sp>
      <p:pic>
        <p:nvPicPr>
          <p:cNvPr id="3" name="Picture 5" descr="samsonite_swirl_outlin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3402013"/>
            <a:ext cx="92964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amsoniteLOGO_wit_RGB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048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amsoniteLOGO_RGB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1475" y="6413500"/>
            <a:ext cx="1493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samsonite_outline_swirl_grey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uis.concha@samsonite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4 Imagen" descr="SECRE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47" y="3198902"/>
            <a:ext cx="2446343" cy="101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0 Imagen" descr="Samson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7" y="1283397"/>
            <a:ext cx="3185456" cy="97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3 Imagen" descr="saxolin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741" y="1471569"/>
            <a:ext cx="2853055" cy="60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5 Imagen" descr="xtre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473" y="4596938"/>
            <a:ext cx="2335117" cy="125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971165" y="2136233"/>
            <a:ext cx="453868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noProof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Capacitación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Marzo 2019</a:t>
            </a:r>
            <a:endParaRPr kumimoji="0" lang="es-CL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1061" y="696483"/>
            <a:ext cx="86404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CL" sz="1800" b="1" dirty="0" smtClean="0">
                <a:latin typeface="Arial Rounded MT Bold" panose="020F0704030504030204" pitchFamily="34" charset="0"/>
              </a:rPr>
              <a:t>Para el caso de Transbank </a:t>
            </a:r>
          </a:p>
          <a:p>
            <a:pPr lvl="2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Que cada Local cuente con sus máquinas según  su código de comercio asignado.</a:t>
            </a:r>
          </a:p>
          <a:p>
            <a:pPr lvl="2"/>
            <a:r>
              <a:rPr lang="es-CL" sz="1600" dirty="0" smtClean="0">
                <a:latin typeface="Arial Rounded MT Bold" panose="020F0704030504030204" pitchFamily="34" charset="0"/>
              </a:rPr>
              <a:t> 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Que el reporte de Cierre Día  estén los respaldos  </a:t>
            </a:r>
          </a:p>
          <a:p>
            <a:pPr marL="2114550" lvl="4" indent="-285750">
              <a:buFont typeface="Wingdings" panose="05000000000000000000" pitchFamily="2" charset="2"/>
              <a:buChar char="q"/>
            </a:pPr>
            <a:r>
              <a:rPr lang="es-CL" sz="1600" dirty="0">
                <a:latin typeface="Arial Rounded MT Bold" panose="020F0704030504030204" pitchFamily="34" charset="0"/>
              </a:rPr>
              <a:t>D</a:t>
            </a:r>
            <a:r>
              <a:rPr lang="es-CL" sz="1600" dirty="0" smtClean="0">
                <a:latin typeface="Arial Rounded MT Bold" panose="020F0704030504030204" pitchFamily="34" charset="0"/>
              </a:rPr>
              <a:t>e los </a:t>
            </a:r>
            <a:r>
              <a:rPr lang="es-CL" sz="1600" dirty="0" err="1" smtClean="0">
                <a:latin typeface="Arial Rounded MT Bold" panose="020F0704030504030204" pitchFamily="34" charset="0"/>
              </a:rPr>
              <a:t>voucher</a:t>
            </a:r>
            <a:r>
              <a:rPr lang="es-CL" sz="1600" dirty="0" smtClean="0">
                <a:latin typeface="Arial Rounded MT Bold" panose="020F0704030504030204" pitchFamily="34" charset="0"/>
              </a:rPr>
              <a:t>.</a:t>
            </a:r>
          </a:p>
          <a:p>
            <a:pPr marL="2114550" lvl="4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Boleta Deposito Bancaria</a:t>
            </a:r>
          </a:p>
          <a:p>
            <a:pPr lvl="3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No contar con los respaldos para los desconocimientos de compras.</a:t>
            </a:r>
          </a:p>
          <a:p>
            <a:pPr lvl="3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Ingresar en Medio de pago de las Boletas Manuales como corresponden</a:t>
            </a:r>
          </a:p>
          <a:p>
            <a:pPr lvl="3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Evitar en lo posible dos medios de pago con la máquina de contingencia o en su defecto informar.</a:t>
            </a:r>
          </a:p>
          <a:p>
            <a:pPr lvl="3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>
                <a:latin typeface="Arial Rounded MT Bold" panose="020F0704030504030204" pitchFamily="34" charset="0"/>
              </a:rPr>
              <a:t>Tener activa las máquinas de contingencias</a:t>
            </a:r>
            <a:r>
              <a:rPr lang="es-CL" sz="1600" dirty="0" smtClean="0">
                <a:latin typeface="Arial Rounded MT Bold" panose="020F0704030504030204" pitchFamily="34" charset="0"/>
              </a:rPr>
              <a:t>. Se debe tener presente el impacto en la venta con estos medios de pago. 73%</a:t>
            </a:r>
            <a:endParaRPr lang="es-CL" sz="1600" dirty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Foco M de Pago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Estrella de 5 puntas 1">
            <a:hlinkClick r:id="rId3" action="ppaction://hlinksldjump"/>
          </p:cNvPr>
          <p:cNvSpPr/>
          <p:nvPr/>
        </p:nvSpPr>
        <p:spPr>
          <a:xfrm>
            <a:off x="1245703" y="4253952"/>
            <a:ext cx="265043" cy="291548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95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6922" y="1597630"/>
            <a:ext cx="785853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rial Rounded MT Bold" panose="020F0704030504030204" pitchFamily="34" charset="0"/>
              </a:rPr>
              <a:t>Temas relevantes que debemos colocar foco</a:t>
            </a:r>
          </a:p>
          <a:p>
            <a:endParaRPr lang="es-CL" sz="20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2000" dirty="0" smtClean="0">
                <a:latin typeface="Arial Rounded MT Bold" panose="020F0704030504030204" pitchFamily="34" charset="0"/>
              </a:rPr>
              <a:t>En el cierre Diario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L" sz="20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2000" dirty="0">
                <a:latin typeface="Arial Rounded MT Bold" panose="020F0704030504030204" pitchFamily="34" charset="0"/>
              </a:rPr>
              <a:t>H</a:t>
            </a:r>
            <a:r>
              <a:rPr lang="es-CL" sz="2000" dirty="0" smtClean="0">
                <a:latin typeface="Arial Rounded MT Bold" panose="020F0704030504030204" pitchFamily="34" charset="0"/>
              </a:rPr>
              <a:t>erramientas  de control </a:t>
            </a:r>
          </a:p>
          <a:p>
            <a:endParaRPr lang="es-CL" sz="20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2000" dirty="0" smtClean="0">
                <a:latin typeface="Arial Rounded MT Bold" panose="020F0704030504030204" pitchFamily="34" charset="0"/>
              </a:rPr>
              <a:t>Emisión Documentos Tributarios </a:t>
            </a:r>
          </a:p>
          <a:p>
            <a:endParaRPr lang="es-CL" sz="20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2000" dirty="0" smtClean="0">
                <a:latin typeface="Arial Rounded MT Bold" panose="020F0704030504030204" pitchFamily="34" charset="0"/>
              </a:rPr>
              <a:t>Transbank  y Efectivo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20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2000" dirty="0" smtClean="0">
                <a:latin typeface="Arial Rounded MT Bold" panose="020F0704030504030204" pitchFamily="34" charset="0"/>
              </a:rPr>
              <a:t>Algunos Ejemplos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2000" dirty="0">
              <a:latin typeface="Arial Rounded MT Bold" panose="020F0704030504030204" pitchFamily="34" charset="0"/>
            </a:endParaRPr>
          </a:p>
          <a:p>
            <a:pPr lvl="1"/>
            <a:endParaRPr lang="es-CL" sz="2000" dirty="0"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CONTROL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3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CIERRE DIARIO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" y="742123"/>
            <a:ext cx="7739269" cy="4731025"/>
          </a:xfrm>
          <a:prstGeom prst="rect">
            <a:avLst/>
          </a:prstGeom>
        </p:spPr>
      </p:pic>
      <p:cxnSp>
        <p:nvCxnSpPr>
          <p:cNvPr id="7" name="Conector angular 6"/>
          <p:cNvCxnSpPr/>
          <p:nvPr/>
        </p:nvCxnSpPr>
        <p:spPr>
          <a:xfrm rot="10800000" flipV="1">
            <a:off x="8057322" y="4174434"/>
            <a:ext cx="649356" cy="56984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CIERRE DIARIO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0" y="649357"/>
            <a:ext cx="8123997" cy="47840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8123583" y="4505739"/>
            <a:ext cx="715617" cy="450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CIERRE DIARIO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1669" y="901147"/>
            <a:ext cx="84085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Motivos por el cual una caja queda  “En Proceso”</a:t>
            </a:r>
          </a:p>
          <a:p>
            <a:endParaRPr lang="es-CL" sz="18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No dejo bajar la última Boleta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L" sz="18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No Ejecutó en Botón Cierre Diario</a:t>
            </a:r>
          </a:p>
          <a:p>
            <a:endParaRPr lang="es-CL" sz="18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Mal uso de los Medios de Pago</a:t>
            </a:r>
          </a:p>
          <a:p>
            <a:pPr lvl="1"/>
            <a:endParaRPr lang="es-CL" sz="18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Dejar una caja Negativa.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8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No realiza la cuadratura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8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Impactos</a:t>
            </a:r>
          </a:p>
          <a:p>
            <a:endParaRPr lang="es-CL" sz="1800" dirty="0" smtClean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No viaja la venta en la estadística diaria</a:t>
            </a:r>
          </a:p>
          <a:p>
            <a:pPr lvl="1"/>
            <a:endParaRPr lang="es-CL" sz="18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No se puede realizar el control diario del efectivo</a:t>
            </a:r>
          </a:p>
          <a:p>
            <a:pPr lvl="1"/>
            <a:endParaRPr lang="es-CL" sz="18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Impacta  la conciliación     IRS - SAP</a:t>
            </a:r>
          </a:p>
          <a:p>
            <a:pPr lvl="1"/>
            <a:endParaRPr lang="es-C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71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HERRAMIENTA DE CONTROL  DEL CIERRE DIARIO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trella de 5 puntas 2"/>
          <p:cNvSpPr/>
          <p:nvPr/>
        </p:nvSpPr>
        <p:spPr>
          <a:xfrm>
            <a:off x="8547652" y="3813511"/>
            <a:ext cx="397565" cy="48331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0" y="581026"/>
            <a:ext cx="8339662" cy="50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 EMISION DOCUMENTOS TRIBUTARIOS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4263" y="704589"/>
            <a:ext cx="844993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emisión de las  Notas de crédito</a:t>
            </a:r>
          </a:p>
          <a:p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Deben contar con el VB de Cristian Tagle y su Gerente Asignado.</a:t>
            </a:r>
          </a:p>
          <a:p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foco del control esta en su medio de pago y el monto.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medio de pago tiene estrecha relación con el cierre de caja. En el efectivo</a:t>
            </a:r>
          </a:p>
          <a:p>
            <a:pPr lvl="2"/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caso del monto, este debe ser igual al monto de la devolución ya sea total o parcial.</a:t>
            </a:r>
          </a:p>
          <a:p>
            <a:pPr lvl="2"/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el caso de cancelar la NC por caja. 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Asegurarse de contar con el efectivo en caja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Solicitar que el cliente la de por cancelada.</a:t>
            </a:r>
          </a:p>
          <a:p>
            <a:pPr lvl="3"/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Diferencias en los Inventarios.</a:t>
            </a:r>
          </a:p>
          <a:p>
            <a:pPr lvl="2"/>
            <a:endParaRPr lang="es-CL" sz="2000" dirty="0">
              <a:latin typeface="Arial Rounded MT Bold" panose="020F07040305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s-CL" sz="2000" dirty="0" smtClean="0">
              <a:latin typeface="Arial Rounded MT Bold" panose="020F0704030504030204" pitchFamily="34" charset="0"/>
            </a:endParaRPr>
          </a:p>
          <a:p>
            <a:endParaRPr lang="es-CL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 Reporte de </a:t>
            </a:r>
            <a:r>
              <a:rPr lang="es-CL" sz="2400" b="1" dirty="0" err="1" smtClean="0"/>
              <a:t>Nc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Mesual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141576"/>
              </p:ext>
            </p:extLst>
          </p:nvPr>
        </p:nvGraphicFramePr>
        <p:xfrm>
          <a:off x="198783" y="914400"/>
          <a:ext cx="870667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30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 Reporte de </a:t>
            </a:r>
            <a:r>
              <a:rPr lang="es-CL" sz="2400" b="1" dirty="0" err="1" smtClean="0"/>
              <a:t>Nc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Mesual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80774"/>
              </p:ext>
            </p:extLst>
          </p:nvPr>
        </p:nvGraphicFramePr>
        <p:xfrm>
          <a:off x="788505" y="755369"/>
          <a:ext cx="7566990" cy="4770800"/>
        </p:xfrm>
        <a:graphic>
          <a:graphicData uri="http://schemas.openxmlformats.org/drawingml/2006/table">
            <a:tbl>
              <a:tblPr/>
              <a:tblGrid>
                <a:gridCol w="2926682"/>
                <a:gridCol w="1066905"/>
                <a:gridCol w="559030"/>
                <a:gridCol w="716141"/>
                <a:gridCol w="559030"/>
                <a:gridCol w="847679"/>
                <a:gridCol w="891523"/>
              </a:tblGrid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Etiquetas de fila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Monto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Nº Doc.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Monto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Nº Doc.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12 - SAXOLINE PARQUE ARAUCO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1.639.690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30.960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1.670.650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7 - SAXOLINE ALTO LAS CONDES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419.860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419.860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86 - SAXOLINE COSTANERA CENTER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208.922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146.970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355.892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127 - SAXOLINE OUTLET EASTON TEMUCO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202.910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45.970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248.880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effectLst/>
                          <a:latin typeface="Calibri" panose="020F0502020204030204" pitchFamily="34" charset="0"/>
                        </a:rPr>
                        <a:t>118 - SAMSONITE MALL COSTANERA CENTER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223.071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223.071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39 - SAXOLINE MALL SERENA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212.970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212.970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35 - SAXOLINE ESTADO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71.980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111.970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183.950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37 - SAXOLINE PLAZA NORTE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19.990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131.980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151.970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90 - SAXOLINE PORTAL OSORNO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88.960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52.970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141.930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6 - SAXOLINE APUMANQUE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73.560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67.570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141.130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120 - SAXOLINE COYHAIQUE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131.970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131.970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102 - SAXOLINE IQUIQUE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106.940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106.940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128 - SAXOLINE VIVO COQUIMBO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29.990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75.360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105.350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42 - SAXOLINE MALL CURICO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54.780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45.960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100.740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122 - SAMSONITE MALL PLAZA LOS DOMINICOS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99.990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99.990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36 - SAXOLINE MALL ARAUCO MAIPU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95.990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95.990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47 - SAXOLINE TEMUCO 2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94.850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94.850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104 - SAXOLINE MALL MELIPILLA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85.990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85.990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45 - SAXOLINE MALL PORTAL RANCAGUA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85.980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85.980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24 - SAXOLINE PLAZA EL TREBOL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85.940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85.940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101 - XTREM PLAZA TOBALABA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69.980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69.980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8 - SAXOLINE PLAZA VESPUCIO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16.090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52.970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69.060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131 - SAXOLINE GALERIA IMPERIO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62.970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62.970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0" i="0" u="none" strike="noStrike"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3.366.586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2.397.071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5.763.657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6962" marR="6962" marT="69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Medios de Pago de las   Notas de Créditos </a:t>
            </a:r>
          </a:p>
        </p:txBody>
      </p:sp>
      <p:graphicFrame>
        <p:nvGraphicFramePr>
          <p:cNvPr id="4" name="4 Diagrama"/>
          <p:cNvGraphicFramePr/>
          <p:nvPr>
            <p:extLst>
              <p:ext uri="{D42A27DB-BD31-4B8C-83A1-F6EECF244321}">
                <p14:modId xmlns:p14="http://schemas.microsoft.com/office/powerpoint/2010/main" val="4060817184"/>
              </p:ext>
            </p:extLst>
          </p:nvPr>
        </p:nvGraphicFramePr>
        <p:xfrm>
          <a:off x="539171" y="639333"/>
          <a:ext cx="7858180" cy="59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11 Diagrama"/>
          <p:cNvGraphicFramePr/>
          <p:nvPr>
            <p:extLst>
              <p:ext uri="{D42A27DB-BD31-4B8C-83A1-F6EECF244321}">
                <p14:modId xmlns:p14="http://schemas.microsoft.com/office/powerpoint/2010/main" val="315113899"/>
              </p:ext>
            </p:extLst>
          </p:nvPr>
        </p:nvGraphicFramePr>
        <p:xfrm>
          <a:off x="626255" y="3082263"/>
          <a:ext cx="3278088" cy="42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12 Diagrama"/>
          <p:cNvGraphicFramePr/>
          <p:nvPr>
            <p:extLst>
              <p:ext uri="{D42A27DB-BD31-4B8C-83A1-F6EECF244321}">
                <p14:modId xmlns:p14="http://schemas.microsoft.com/office/powerpoint/2010/main" val="1041702552"/>
              </p:ext>
            </p:extLst>
          </p:nvPr>
        </p:nvGraphicFramePr>
        <p:xfrm>
          <a:off x="611741" y="1528427"/>
          <a:ext cx="3307116" cy="47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0" name="11 Diagrama"/>
          <p:cNvGraphicFramePr/>
          <p:nvPr>
            <p:extLst>
              <p:ext uri="{D42A27DB-BD31-4B8C-83A1-F6EECF244321}">
                <p14:modId xmlns:p14="http://schemas.microsoft.com/office/powerpoint/2010/main" val="3356604982"/>
              </p:ext>
            </p:extLst>
          </p:nvPr>
        </p:nvGraphicFramePr>
        <p:xfrm>
          <a:off x="626255" y="3896139"/>
          <a:ext cx="3278088" cy="45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1" name="11 Diagrama"/>
          <p:cNvGraphicFramePr/>
          <p:nvPr>
            <p:extLst>
              <p:ext uri="{D42A27DB-BD31-4B8C-83A1-F6EECF244321}">
                <p14:modId xmlns:p14="http://schemas.microsoft.com/office/powerpoint/2010/main" val="3271732127"/>
              </p:ext>
            </p:extLst>
          </p:nvPr>
        </p:nvGraphicFramePr>
        <p:xfrm>
          <a:off x="626255" y="4678017"/>
          <a:ext cx="3292602" cy="44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4" name="12 Diagrama"/>
          <p:cNvGraphicFramePr/>
          <p:nvPr>
            <p:extLst>
              <p:ext uri="{D42A27DB-BD31-4B8C-83A1-F6EECF244321}">
                <p14:modId xmlns:p14="http://schemas.microsoft.com/office/powerpoint/2010/main" val="4174712083"/>
              </p:ext>
            </p:extLst>
          </p:nvPr>
        </p:nvGraphicFramePr>
        <p:xfrm>
          <a:off x="5089313" y="2266123"/>
          <a:ext cx="3321630" cy="47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5" name="12 Diagrama"/>
          <p:cNvGraphicFramePr/>
          <p:nvPr>
            <p:extLst>
              <p:ext uri="{D42A27DB-BD31-4B8C-83A1-F6EECF244321}">
                <p14:modId xmlns:p14="http://schemas.microsoft.com/office/powerpoint/2010/main" val="3658514951"/>
              </p:ext>
            </p:extLst>
          </p:nvPr>
        </p:nvGraphicFramePr>
        <p:xfrm>
          <a:off x="5103827" y="3114263"/>
          <a:ext cx="3307116" cy="45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6" name="12 Diagrama"/>
          <p:cNvGraphicFramePr/>
          <p:nvPr>
            <p:extLst>
              <p:ext uri="{D42A27DB-BD31-4B8C-83A1-F6EECF244321}">
                <p14:modId xmlns:p14="http://schemas.microsoft.com/office/powerpoint/2010/main" val="3632533977"/>
              </p:ext>
            </p:extLst>
          </p:nvPr>
        </p:nvGraphicFramePr>
        <p:xfrm>
          <a:off x="5074799" y="3896141"/>
          <a:ext cx="3336144" cy="45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47" name="12 Diagrama"/>
          <p:cNvGraphicFramePr/>
          <p:nvPr>
            <p:extLst>
              <p:ext uri="{D42A27DB-BD31-4B8C-83A1-F6EECF244321}">
                <p14:modId xmlns:p14="http://schemas.microsoft.com/office/powerpoint/2010/main" val="2057064998"/>
              </p:ext>
            </p:extLst>
          </p:nvPr>
        </p:nvGraphicFramePr>
        <p:xfrm>
          <a:off x="5021943" y="4717776"/>
          <a:ext cx="3375408" cy="44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5080161" y="1515642"/>
            <a:ext cx="3330782" cy="485436"/>
            <a:chOff x="1614" y="0"/>
            <a:chExt cx="3303886" cy="619688"/>
          </a:xfr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flat" dir="t"/>
          </a:scene3d>
        </p:grpSpPr>
        <p:sp>
          <p:nvSpPr>
            <p:cNvPr id="21" name="Rectángulo redondeado 20"/>
            <p:cNvSpPr/>
            <p:nvPr/>
          </p:nvSpPr>
          <p:spPr>
            <a:xfrm>
              <a:off x="1614" y="0"/>
              <a:ext cx="3303886" cy="619688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9764" y="18150"/>
              <a:ext cx="3267586" cy="5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kern="1200" dirty="0" smtClean="0"/>
                <a:t>Efectivo</a:t>
              </a:r>
              <a:endParaRPr lang="es-CL" sz="2400" kern="1200" dirty="0"/>
            </a:p>
          </p:txBody>
        </p:sp>
      </p:grpSp>
      <p:graphicFrame>
        <p:nvGraphicFramePr>
          <p:cNvPr id="26" name="12 Diagrama"/>
          <p:cNvGraphicFramePr/>
          <p:nvPr>
            <p:extLst>
              <p:ext uri="{D42A27DB-BD31-4B8C-83A1-F6EECF244321}">
                <p14:modId xmlns:p14="http://schemas.microsoft.com/office/powerpoint/2010/main" val="3376331237"/>
              </p:ext>
            </p:extLst>
          </p:nvPr>
        </p:nvGraphicFramePr>
        <p:xfrm>
          <a:off x="550437" y="2279375"/>
          <a:ext cx="3307116" cy="459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596529" y="5484005"/>
            <a:ext cx="3286174" cy="448754"/>
            <a:chOff x="0" y="0"/>
            <a:chExt cx="3286174" cy="44875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0" y="0"/>
              <a:ext cx="3286174" cy="448754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13144" y="13144"/>
              <a:ext cx="3259886" cy="4224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kern="1200" dirty="0" smtClean="0"/>
                <a:t>TC  Anulación Transbank</a:t>
              </a:r>
              <a:endParaRPr lang="es-CL" sz="2400" kern="1200" dirty="0"/>
            </a:p>
          </p:txBody>
        </p:sp>
      </p:grpSp>
      <p:sp>
        <p:nvSpPr>
          <p:cNvPr id="22" name="Rectángulo redondeado 21"/>
          <p:cNvSpPr/>
          <p:nvPr/>
        </p:nvSpPr>
        <p:spPr>
          <a:xfrm>
            <a:off x="4983175" y="5490510"/>
            <a:ext cx="3427767" cy="442249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es-CL" sz="2400" dirty="0" smtClean="0"/>
              <a:t>      Tarjeta de crédito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30480225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40" grpId="0">
        <p:bldAsOne/>
      </p:bldGraphic>
      <p:bldGraphic spid="41" grpId="0">
        <p:bldAsOne/>
      </p:bldGraphic>
      <p:bldGraphic spid="44" grpId="0">
        <p:bldAsOne/>
      </p:bldGraphic>
      <p:bldGraphic spid="45" grpId="0">
        <p:bldAsOne/>
      </p:bldGraphic>
      <p:bldGraphic spid="46" grpId="0">
        <p:bldAsOne/>
      </p:bldGraphic>
      <p:bldGraphic spid="47" grpId="0">
        <p:bldAsOne/>
      </p:bldGraphic>
      <p:bldGraphic spid="26" grpId="0">
        <p:bldAsOne/>
      </p:bldGraphic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1061" y="895265"/>
            <a:ext cx="86404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Rounded MT Bold" panose="020F0704030504030204" pitchFamily="34" charset="0"/>
              </a:rPr>
              <a:t>Empresas Samsonite cuenta con los siguientes medios de pago para las ventas de su productos en el Canal Retail :</a:t>
            </a:r>
          </a:p>
          <a:p>
            <a:endParaRPr lang="es-CL" sz="1600" dirty="0" smtClean="0"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Ventas </a:t>
            </a:r>
            <a:r>
              <a:rPr lang="es-CL" sz="1600" dirty="0">
                <a:latin typeface="Arial Rounded MT Bold" panose="020F0704030504030204" pitchFamily="34" charset="0"/>
              </a:rPr>
              <a:t>en </a:t>
            </a:r>
            <a:r>
              <a:rPr lang="es-CL" sz="1600" dirty="0" smtClean="0">
                <a:latin typeface="Arial Rounded MT Bold" panose="020F0704030504030204" pitchFamily="34" charset="0"/>
              </a:rPr>
              <a:t>efectivo.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 </a:t>
            </a:r>
            <a:r>
              <a:rPr lang="es-CL" sz="1600" dirty="0">
                <a:latin typeface="Arial Rounded MT Bold" panose="020F0704030504030204" pitchFamily="34" charset="0"/>
              </a:rPr>
              <a:t>contamos con cuatro Bancos para realizar los depósitos diarios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>
                <a:latin typeface="Arial Rounded MT Bold" panose="020F0704030504030204" pitchFamily="34" charset="0"/>
              </a:rPr>
              <a:t>Banco </a:t>
            </a:r>
            <a:r>
              <a:rPr lang="es-CL" sz="1600" dirty="0" smtClean="0">
                <a:latin typeface="Arial Rounded MT Bold" panose="020F0704030504030204" pitchFamily="34" charset="0"/>
              </a:rPr>
              <a:t>Itaú</a:t>
            </a:r>
            <a:endParaRPr lang="es-CL" sz="1600" dirty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>
                <a:latin typeface="Arial Rounded MT Bold" panose="020F0704030504030204" pitchFamily="34" charset="0"/>
              </a:rPr>
              <a:t>Banco Scotiabank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>
                <a:latin typeface="Arial Rounded MT Bold" panose="020F0704030504030204" pitchFamily="34" charset="0"/>
              </a:rPr>
              <a:t>Banco Chile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>
                <a:latin typeface="Arial Rounded MT Bold" panose="020F0704030504030204" pitchFamily="34" charset="0"/>
              </a:rPr>
              <a:t>Banco Bci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Ventas con Tarjetas de Créditos</a:t>
            </a:r>
          </a:p>
          <a:p>
            <a:pPr lvl="2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Ventas con Tarjeta de Débito</a:t>
            </a:r>
          </a:p>
          <a:p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 Ventas con Tarjetas de Casa Comercial Ripley</a:t>
            </a:r>
          </a:p>
          <a:p>
            <a:pPr lvl="1"/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Ventas con Ordenes de Compras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Cupón de Descuentos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Mercado de pago (Mercado de pago y Mercado Libre)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lvl="1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Temas  de cultura General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7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EMISION FACTURAS 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9026" y="762748"/>
            <a:ext cx="844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>
                <a:latin typeface="Arial Rounded MT Bold" panose="020F0704030504030204" pitchFamily="34" charset="0"/>
              </a:rPr>
              <a:t>Las ventas con facturas</a:t>
            </a:r>
          </a:p>
          <a:p>
            <a:r>
              <a:rPr lang="es-CL" sz="1800" b="1" dirty="0">
                <a:latin typeface="Arial Rounded MT Bold" panose="020F0704030504030204" pitchFamily="34" charset="0"/>
              </a:rPr>
              <a:t>	</a:t>
            </a:r>
            <a:r>
              <a:rPr lang="es-CL" sz="1800" b="1" dirty="0" smtClean="0">
                <a:latin typeface="Arial Rounded MT Bold" panose="020F0704030504030204" pitchFamily="34" charset="0"/>
              </a:rPr>
              <a:t>Su emisión debe ser el fiel reflejo de los datos de Rol Único Tributario del cliente.</a:t>
            </a:r>
            <a:endParaRPr lang="es-CL" sz="1800" dirty="0"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48" y="1726263"/>
            <a:ext cx="4529758" cy="23810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5044" y="4211177"/>
            <a:ext cx="77127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Relevante</a:t>
            </a: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Consultar antes de generar la venta si necesita Factura o Boleta.</a:t>
            </a:r>
          </a:p>
          <a:p>
            <a:pPr lvl="3" algn="just"/>
            <a:endParaRPr lang="es-CL" sz="1800" dirty="0" smtClean="0">
              <a:latin typeface="Arial Rounded MT Bold" panose="020F0704030504030204" pitchFamily="34" charset="0"/>
            </a:endParaRPr>
          </a:p>
          <a:p>
            <a:pPr marL="1714500" lvl="3" indent="-342900" algn="just">
              <a:buFont typeface="Wingdings" panose="05000000000000000000" pitchFamily="2" charset="2"/>
              <a:buChar char="q"/>
            </a:pPr>
            <a:r>
              <a:rPr lang="es-CL" sz="1800" dirty="0" smtClean="0">
                <a:latin typeface="Arial Rounded MT Bold" panose="020F0704030504030204" pitchFamily="34" charset="0"/>
              </a:rPr>
              <a:t>Evitemos la NC por cambios de Boleta a Facturas, es un tema que se repite y no se conoce bien el proceso de regularización</a:t>
            </a:r>
          </a:p>
        </p:txBody>
      </p:sp>
      <p:sp>
        <p:nvSpPr>
          <p:cNvPr id="4" name="Estrella de 5 puntas 3">
            <a:hlinkClick r:id="rId4" action="ppaction://hlinksldjump"/>
          </p:cNvPr>
          <p:cNvSpPr/>
          <p:nvPr/>
        </p:nvSpPr>
        <p:spPr>
          <a:xfrm>
            <a:off x="6294783" y="2994991"/>
            <a:ext cx="344556" cy="304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44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Situaciones </a:t>
            </a:r>
            <a:r>
              <a:rPr lang="es-CL" sz="2400" b="1" dirty="0"/>
              <a:t> </a:t>
            </a:r>
            <a:r>
              <a:rPr lang="es-CL" sz="2400" b="1" dirty="0" smtClean="0"/>
              <a:t>que  debemos colocar foco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9026" y="1272208"/>
            <a:ext cx="8269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800" b="1" dirty="0" smtClean="0">
              <a:latin typeface="Arial Rounded MT Bold" panose="020F0704030504030204" pitchFamily="34" charset="0"/>
            </a:endParaRPr>
          </a:p>
          <a:p>
            <a:endParaRPr lang="es-CL" sz="1800" b="1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2000" dirty="0" smtClean="0">
                <a:latin typeface="Arial Rounded MT Bold" panose="020F0704030504030204" pitchFamily="34" charset="0"/>
              </a:rPr>
              <a:t>Se citan algunos Ejemplos para comentar y analizar</a:t>
            </a:r>
            <a:endParaRPr lang="es-CL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Ejemplo de caja “En Proceso”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7" y="1315423"/>
            <a:ext cx="6858000" cy="38086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53" y="971026"/>
            <a:ext cx="6754484" cy="302240"/>
          </a:xfrm>
          <a:prstGeom prst="rect">
            <a:avLst/>
          </a:prstGeom>
        </p:spPr>
      </p:pic>
      <p:sp>
        <p:nvSpPr>
          <p:cNvPr id="2" name="Estrella de 5 puntas 1">
            <a:hlinkClick r:id="rId5" action="ppaction://hlinksldjump"/>
          </p:cNvPr>
          <p:cNvSpPr/>
          <p:nvPr/>
        </p:nvSpPr>
        <p:spPr>
          <a:xfrm>
            <a:off x="7924800" y="4373216"/>
            <a:ext cx="410817" cy="318053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7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Ejemplo de caja “En Proceso”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8" y="845390"/>
            <a:ext cx="7548112" cy="4674348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H="1">
            <a:off x="8160589" y="4744528"/>
            <a:ext cx="552090" cy="431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9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Ejemplo </a:t>
            </a:r>
            <a:r>
              <a:rPr lang="es-CL" sz="2400" b="1" dirty="0" err="1" smtClean="0"/>
              <a:t>Dco</a:t>
            </a:r>
            <a:r>
              <a:rPr lang="es-CL" sz="2400" b="1" dirty="0" smtClean="0"/>
              <a:t>. Tributario Mal emitido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897148"/>
            <a:ext cx="8248650" cy="450829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577970" y="2579797"/>
            <a:ext cx="1164566" cy="828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trella de 5 puntas 2">
            <a:hlinkClick r:id="rId4" action="ppaction://hlinksldjump"/>
          </p:cNvPr>
          <p:cNvSpPr/>
          <p:nvPr/>
        </p:nvSpPr>
        <p:spPr>
          <a:xfrm>
            <a:off x="577970" y="2881222"/>
            <a:ext cx="336430" cy="225287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Vta. Boleta Manual con dos medios de pago Maq. Contingencia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4" y="3800272"/>
            <a:ext cx="7493668" cy="15111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49" y="585308"/>
            <a:ext cx="7334203" cy="3091321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444384" y="3648758"/>
            <a:ext cx="612476" cy="179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4557840" y="3649754"/>
            <a:ext cx="666233" cy="250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245914" y="1179443"/>
            <a:ext cx="396940" cy="524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strella de 5 puntas 1">
            <a:hlinkClick r:id="rId5" action="ppaction://hlinksldjump"/>
          </p:cNvPr>
          <p:cNvSpPr/>
          <p:nvPr/>
        </p:nvSpPr>
        <p:spPr>
          <a:xfrm>
            <a:off x="8693426" y="5459896"/>
            <a:ext cx="318052" cy="30518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3824595" y="5362322"/>
            <a:ext cx="733245" cy="250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03849" y="5751440"/>
            <a:ext cx="462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Que paso con la diferencia $ 104.506  ??</a:t>
            </a:r>
            <a:endParaRPr lang="es-CL" sz="16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>
                <a:solidFill>
                  <a:prstClr val="white"/>
                </a:solidFill>
              </a:rPr>
              <a:t>Vta. Boleta Manual con dos medios de pago Maq. Contingencia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2" y="1390679"/>
            <a:ext cx="8307237" cy="3931820"/>
          </a:xfrm>
          <a:prstGeom prst="rect">
            <a:avLst/>
          </a:prstGeom>
        </p:spPr>
      </p:pic>
      <p:sp>
        <p:nvSpPr>
          <p:cNvPr id="4" name="Botón de acción: Ayuda 3">
            <a:hlinkClick r:id="" action="ppaction://noaction" highlightClick="1"/>
          </p:cNvPr>
          <p:cNvSpPr/>
          <p:nvPr/>
        </p:nvSpPr>
        <p:spPr>
          <a:xfrm>
            <a:off x="4147930" y="701565"/>
            <a:ext cx="1113183" cy="502783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abajo 5"/>
          <p:cNvSpPr/>
          <p:nvPr/>
        </p:nvSpPr>
        <p:spPr>
          <a:xfrm>
            <a:off x="3525078" y="952957"/>
            <a:ext cx="410818" cy="437722"/>
          </a:xfrm>
          <a:prstGeom prst="downArrow">
            <a:avLst/>
          </a:prstGeom>
          <a:gradFill>
            <a:gsLst>
              <a:gs pos="64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>
                <a:solidFill>
                  <a:prstClr val="white"/>
                </a:solidFill>
              </a:rPr>
              <a:t>Vta. Boleta Manual </a:t>
            </a:r>
            <a:r>
              <a:rPr lang="es-CL" sz="2400" b="1" dirty="0" smtClean="0">
                <a:solidFill>
                  <a:prstClr val="white"/>
                </a:solidFill>
              </a:rPr>
              <a:t>pago </a:t>
            </a:r>
            <a:r>
              <a:rPr lang="es-CL" sz="2400" b="1" dirty="0">
                <a:solidFill>
                  <a:prstClr val="white"/>
                </a:solidFill>
              </a:rPr>
              <a:t>Maq. Contingencia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Botón de acción: Ayuda 3">
            <a:hlinkClick r:id="" action="ppaction://noaction" highlightClick="1"/>
          </p:cNvPr>
          <p:cNvSpPr/>
          <p:nvPr/>
        </p:nvSpPr>
        <p:spPr>
          <a:xfrm>
            <a:off x="3525078" y="4251731"/>
            <a:ext cx="1113183" cy="502783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abajo 5"/>
          <p:cNvSpPr/>
          <p:nvPr/>
        </p:nvSpPr>
        <p:spPr>
          <a:xfrm>
            <a:off x="7315199" y="1051729"/>
            <a:ext cx="410818" cy="437722"/>
          </a:xfrm>
          <a:prstGeom prst="downArrow">
            <a:avLst/>
          </a:prstGeom>
          <a:gradFill>
            <a:gsLst>
              <a:gs pos="64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35819"/>
              </p:ext>
            </p:extLst>
          </p:nvPr>
        </p:nvGraphicFramePr>
        <p:xfrm>
          <a:off x="185531" y="1546008"/>
          <a:ext cx="8722820" cy="1872772"/>
        </p:xfrm>
        <a:graphic>
          <a:graphicData uri="http://schemas.openxmlformats.org/drawingml/2006/table">
            <a:tbl>
              <a:tblPr/>
              <a:tblGrid>
                <a:gridCol w="1658965"/>
                <a:gridCol w="659191"/>
                <a:gridCol w="754845"/>
                <a:gridCol w="659191"/>
                <a:gridCol w="659191"/>
                <a:gridCol w="659191"/>
                <a:gridCol w="659191"/>
                <a:gridCol w="1120626"/>
                <a:gridCol w="1175558"/>
                <a:gridCol w="716871"/>
              </a:tblGrid>
              <a:tr h="2486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Pago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Ventas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Boleta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Tarjeta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Cod. Autorización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Concatenar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COBRO</a:t>
                      </a:r>
                      <a:r>
                        <a:rPr lang="es-CL" sz="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CL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Cobramos mas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SAXOLINE MALL PLAZA ANTOFAGAST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04-03-2019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de Debito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1457602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2174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2174/85990/04-03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</a:t>
                      </a:r>
                      <a:r>
                        <a:rPr lang="es-C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tbk</a:t>
                      </a: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aparece $ 89.990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$ 4.000</a:t>
                      </a: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SAXOLINE MALL PLAZA ANTOFAGAST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06-03-2019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de Debito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9651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829988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829988/27990/06-03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tbk aparece $ 29.990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$ 2.000</a:t>
                      </a: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SAXOLINE MALL PLAZA ANTOFAGAST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15-03-2019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de Debito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1457679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2424/85990/15-03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tbk  aparece $ 89.990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$ 4.000</a:t>
                      </a: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SAXOLINE MALL PLAZA ANTOFAGAST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16-03-2019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de Debito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1548949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2487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2487/19080/16-03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tbk aparece $ 22.080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$ 3.000</a:t>
                      </a: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SAXOLINE MALL PLAZA ANTOFAGAST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17-03-2019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de Debito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1548959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2494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2494/34990/17-03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tbk aparece $  43.990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$ 9.000</a:t>
                      </a: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SAXOLINE MALL PLAZA ANTOFAGAST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18-03-2019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de Debito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1530592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518063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518063/16790/18-03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tbk aparece $ 23.990</a:t>
                      </a:r>
                    </a:p>
                  </a:txBody>
                  <a:tcPr marL="7535" marR="7535" marT="75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$ 7.200</a:t>
                      </a: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09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$ 270.830</a:t>
                      </a: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$ 29.200</a:t>
                      </a:r>
                    </a:p>
                  </a:txBody>
                  <a:tcPr marL="7535" marR="7535" marT="75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428" y="952957"/>
            <a:ext cx="524301" cy="536494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8497533" y="1051729"/>
            <a:ext cx="410818" cy="437722"/>
          </a:xfrm>
          <a:prstGeom prst="downArrow">
            <a:avLst/>
          </a:prstGeom>
          <a:gradFill>
            <a:gsLst>
              <a:gs pos="64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0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>
                <a:solidFill>
                  <a:prstClr val="white"/>
                </a:solidFill>
              </a:rPr>
              <a:t>Vta. Boleta </a:t>
            </a:r>
            <a:r>
              <a:rPr lang="es-CL" sz="2400" b="1" dirty="0" smtClean="0">
                <a:solidFill>
                  <a:prstClr val="white"/>
                </a:solidFill>
              </a:rPr>
              <a:t>Manual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99" y="888516"/>
            <a:ext cx="5708166" cy="288835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03849" y="4002150"/>
            <a:ext cx="7585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Se recomienda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Auditar  los Folios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Que el local informe cuando utilice las Boletas Manuales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Que el local indique los Folios Utilizados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Que el local informe cuando utilice dos medios de Pago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Se debe revisar las diferencias que se están produciendo.</a:t>
            </a:r>
            <a:endParaRPr lang="es-CL" sz="16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>
                <a:solidFill>
                  <a:prstClr val="white"/>
                </a:solidFill>
              </a:rPr>
              <a:t>Créditos y Cobranzas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3849" y="1391476"/>
            <a:ext cx="758599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20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Área de </a:t>
            </a:r>
            <a:r>
              <a:rPr lang="es-CL" sz="20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Soporte y control</a:t>
            </a:r>
            <a:endParaRPr lang="es-CL" sz="2000" dirty="0" smtClean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16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80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A</a:t>
            </a:r>
            <a:r>
              <a:rPr lang="es-CL" sz="18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gradece </a:t>
            </a:r>
            <a:r>
              <a:rPr lang="es-CL" sz="18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el tiempo y la participación.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CL" sz="16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lvl="1"/>
            <a:endParaRPr lang="es-CL" sz="1600" dirty="0" smtClean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CL" sz="16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800" dirty="0" smtClean="0">
                <a:solidFill>
                  <a:srgbClr val="3333FF"/>
                </a:solidFill>
                <a:latin typeface="Arial Rounded MT Bold" panose="020F0704030504030204" pitchFamily="34" charset="0"/>
                <a:hlinkClick r:id="rId3"/>
              </a:rPr>
              <a:t>Luis.concha@samsonite.com</a:t>
            </a:r>
            <a:endParaRPr lang="es-CL" sz="1800" dirty="0" smtClean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Anexo 2808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Creditos.Chile@samsonite.com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CL" sz="1600" dirty="0" smtClean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lvl="1"/>
            <a:endParaRPr lang="es-CL" sz="16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CL" sz="16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q"/>
            </a:pPr>
            <a:r>
              <a:rPr lang="es-CL" sz="3200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Fin</a:t>
            </a:r>
            <a:endParaRPr lang="es-CL" sz="32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CL" sz="1600" dirty="0" smtClean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CL" sz="1600" dirty="0" smtClean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CL" sz="1600" dirty="0" smtClean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CL" sz="1600" dirty="0" smtClean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16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1600" dirty="0" smtClean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791" y="616970"/>
            <a:ext cx="864041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La concentración del 99%  de los Medios de Pago esta en</a:t>
            </a:r>
          </a:p>
          <a:p>
            <a:endParaRPr lang="es-CL" sz="1600" dirty="0" smtClean="0">
              <a:latin typeface="Arial Rounded MT Bold" panose="020F0704030504030204" pitchFamily="34" charset="0"/>
            </a:endParaRPr>
          </a:p>
          <a:p>
            <a:endParaRPr lang="es-CL" sz="1600" dirty="0">
              <a:latin typeface="Arial Rounded MT Bold" panose="020F0704030504030204" pitchFamily="34" charset="0"/>
            </a:endParaRPr>
          </a:p>
          <a:p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El Efectivo, 26%</a:t>
            </a:r>
          </a:p>
          <a:p>
            <a:pPr lvl="1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El Débito, concentra 39%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El medio de pago Tarjetas de Créditos Bancarias 34%.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s-CL" sz="1600" dirty="0" smtClean="0">
                <a:latin typeface="Arial Rounded MT Bold" panose="020F0704030504030204" pitchFamily="34" charset="0"/>
              </a:rPr>
              <a:t> </a:t>
            </a:r>
            <a:r>
              <a:rPr lang="es-CL" sz="1400" dirty="0">
                <a:latin typeface="Arial Rounded MT Bold" panose="020F0704030504030204" pitchFamily="34" charset="0"/>
              </a:rPr>
              <a:t>(</a:t>
            </a:r>
            <a:r>
              <a:rPr lang="es-CL" sz="1400" dirty="0" smtClean="0">
                <a:latin typeface="Arial Rounded MT Bold" panose="020F0704030504030204" pitchFamily="34" charset="0"/>
              </a:rPr>
              <a:t>Base Ventas IRS  </a:t>
            </a:r>
            <a:r>
              <a:rPr lang="es-CL" sz="1400" dirty="0">
                <a:latin typeface="Arial Rounded MT Bold" panose="020F0704030504030204" pitchFamily="34" charset="0"/>
              </a:rPr>
              <a:t>En-Feb </a:t>
            </a:r>
            <a:r>
              <a:rPr lang="es-CL" sz="1400" dirty="0" smtClean="0">
                <a:latin typeface="Arial Rounded MT Bold" panose="020F0704030504030204" pitchFamily="34" charset="0"/>
              </a:rPr>
              <a:t>2019 promedio )</a:t>
            </a:r>
            <a:endParaRPr lang="es-CL" sz="14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 smtClean="0">
              <a:latin typeface="Arial Rounded MT Bold" panose="020F0704030504030204" pitchFamily="34" charset="0"/>
            </a:endParaRPr>
          </a:p>
          <a:p>
            <a:pPr lvl="1"/>
            <a:endParaRPr lang="es-CL" sz="16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Temas de cultura General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8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Temas de cultura General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392175"/>
              </p:ext>
            </p:extLst>
          </p:nvPr>
        </p:nvGraphicFramePr>
        <p:xfrm>
          <a:off x="318052" y="728870"/>
          <a:ext cx="8640417" cy="483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1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Temas de cultura General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34648"/>
              </p:ext>
            </p:extLst>
          </p:nvPr>
        </p:nvGraphicFramePr>
        <p:xfrm>
          <a:off x="371063" y="957465"/>
          <a:ext cx="8348867" cy="4661456"/>
        </p:xfrm>
        <a:graphic>
          <a:graphicData uri="http://schemas.openxmlformats.org/drawingml/2006/table">
            <a:tbl>
              <a:tblPr/>
              <a:tblGrid>
                <a:gridCol w="2574048"/>
                <a:gridCol w="1701109"/>
                <a:gridCol w="1701109"/>
                <a:gridCol w="1499663"/>
                <a:gridCol w="872938"/>
              </a:tblGrid>
              <a:tr h="3588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Forma de 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Acomulado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Bono de Promocion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Credito Orden de Compra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898.780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3.263.900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4.162.680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Cta Cte Personal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900.253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2.552.099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3.452.352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08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Dev. Casa Matriz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-1.609.354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-1.609.354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Efectivo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542.842.939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899.535.913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1.442.378.852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Jonshons</a:t>
                      </a:r>
                      <a:endParaRPr lang="es-CL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25.990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25.990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Mercado 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13.668.179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26.007.376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39.675.555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Nota de Credito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11.990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29.990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41.980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Ripley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1.276.343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2.078.263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3.354.606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Tarjeta de Credito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868.685.381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987.241.513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1.855.926.894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Tarjeta de Debito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896.538.127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0" i="0" u="none" strike="noStrike">
                          <a:effectLst/>
                          <a:latin typeface="Calibri" panose="020F0502020204030204" pitchFamily="34" charset="0"/>
                        </a:rPr>
                        <a:t>1.288.755.984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2.185.294.111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Calibri" panose="020F0502020204030204" pitchFamily="34" charset="0"/>
                        </a:rPr>
                        <a:t>Vta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effectLst/>
                          <a:latin typeface="Calibri" panose="020F0502020204030204" pitchFamily="34" charset="0"/>
                        </a:rPr>
                        <a:t>2.323.242.638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effectLst/>
                          <a:latin typeface="Calibri" panose="020F0502020204030204" pitchFamily="34" charset="0"/>
                        </a:rPr>
                        <a:t>3.209.491.028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5.532.733.666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Estrella de 5 puntas 1"/>
          <p:cNvSpPr/>
          <p:nvPr/>
        </p:nvSpPr>
        <p:spPr>
          <a:xfrm>
            <a:off x="5320747" y="3863009"/>
            <a:ext cx="357808" cy="25179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61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Temas de cultura General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2 Rectángulo redondeado"/>
          <p:cNvSpPr/>
          <p:nvPr/>
        </p:nvSpPr>
        <p:spPr>
          <a:xfrm>
            <a:off x="420914" y="1422412"/>
            <a:ext cx="1770743" cy="841827"/>
          </a:xfrm>
          <a:prstGeom prst="roundRect">
            <a:avLst/>
          </a:prstGeom>
          <a:solidFill>
            <a:srgbClr val="0070C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Cierre Día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6" name="3 Elipse"/>
          <p:cNvSpPr/>
          <p:nvPr/>
        </p:nvSpPr>
        <p:spPr>
          <a:xfrm>
            <a:off x="3309259" y="1393384"/>
            <a:ext cx="1553019" cy="914400"/>
          </a:xfrm>
          <a:prstGeom prst="ellipse">
            <a:avLst/>
          </a:prstGeom>
          <a:solidFill>
            <a:srgbClr val="0070C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BBR</a:t>
            </a:r>
            <a:endParaRPr lang="es-CL" sz="2400" b="1" dirty="0"/>
          </a:p>
        </p:txBody>
      </p:sp>
      <p:sp>
        <p:nvSpPr>
          <p:cNvPr id="7" name="5 Cilindro"/>
          <p:cNvSpPr/>
          <p:nvPr/>
        </p:nvSpPr>
        <p:spPr>
          <a:xfrm>
            <a:off x="6226621" y="1495024"/>
            <a:ext cx="986972" cy="754743"/>
          </a:xfrm>
          <a:prstGeom prst="can">
            <a:avLst/>
          </a:prstGeom>
          <a:solidFill>
            <a:srgbClr val="0070C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 smtClean="0"/>
              <a:t>Procesa</a:t>
            </a:r>
            <a:endParaRPr lang="es-CL" sz="1800" b="1" dirty="0"/>
          </a:p>
        </p:txBody>
      </p:sp>
      <p:sp>
        <p:nvSpPr>
          <p:cNvPr id="9" name="7 Recortar rectángulo de esquina sencilla"/>
          <p:cNvSpPr/>
          <p:nvPr/>
        </p:nvSpPr>
        <p:spPr>
          <a:xfrm>
            <a:off x="5357962" y="3214345"/>
            <a:ext cx="2452925" cy="754743"/>
          </a:xfrm>
          <a:prstGeom prst="snip1Rect">
            <a:avLst/>
          </a:prstGeom>
          <a:solidFill>
            <a:srgbClr val="0070C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INTERFACE A SAP </a:t>
            </a:r>
          </a:p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Ventas  y medios de pago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0" name="8 Recortar rectángulo de esquina diagonal"/>
          <p:cNvSpPr/>
          <p:nvPr/>
        </p:nvSpPr>
        <p:spPr>
          <a:xfrm>
            <a:off x="4135947" y="4806491"/>
            <a:ext cx="2158828" cy="823901"/>
          </a:xfrm>
          <a:prstGeom prst="snip2DiagRect">
            <a:avLst/>
          </a:prstGeom>
          <a:solidFill>
            <a:srgbClr val="0070C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Hilda</a:t>
            </a:r>
          </a:p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Control Efectivo </a:t>
            </a:r>
          </a:p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Control  Transbank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1" name="9 Recortar rectángulo de esquina diagonal"/>
          <p:cNvSpPr/>
          <p:nvPr/>
        </p:nvSpPr>
        <p:spPr>
          <a:xfrm>
            <a:off x="6724533" y="4784035"/>
            <a:ext cx="2288524" cy="846357"/>
          </a:xfrm>
          <a:prstGeom prst="snip2DiagRect">
            <a:avLst/>
          </a:prstGeom>
          <a:solidFill>
            <a:srgbClr val="0070C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LC</a:t>
            </a:r>
          </a:p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Cuadratura de Ventas</a:t>
            </a:r>
            <a:endParaRPr lang="es-CL" sz="1600" b="1" dirty="0">
              <a:solidFill>
                <a:schemeClr val="bg1"/>
              </a:solidFill>
            </a:endParaRPr>
          </a:p>
        </p:txBody>
      </p:sp>
      <p:cxnSp>
        <p:nvCxnSpPr>
          <p:cNvPr id="12" name="11 Conector recto de flecha"/>
          <p:cNvCxnSpPr>
            <a:stCxn id="4" idx="3"/>
            <a:endCxn id="6" idx="2"/>
          </p:cNvCxnSpPr>
          <p:nvPr/>
        </p:nvCxnSpPr>
        <p:spPr>
          <a:xfrm>
            <a:off x="2191657" y="1843326"/>
            <a:ext cx="1117602" cy="7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23 Conector recto de flecha"/>
          <p:cNvCxnSpPr>
            <a:stCxn id="9" idx="1"/>
            <a:endCxn id="11" idx="3"/>
          </p:cNvCxnSpPr>
          <p:nvPr/>
        </p:nvCxnSpPr>
        <p:spPr>
          <a:xfrm>
            <a:off x="6584425" y="3969088"/>
            <a:ext cx="1284370" cy="814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28 Conector recto de flecha"/>
          <p:cNvCxnSpPr>
            <a:stCxn id="9" idx="1"/>
            <a:endCxn id="10" idx="3"/>
          </p:cNvCxnSpPr>
          <p:nvPr/>
        </p:nvCxnSpPr>
        <p:spPr>
          <a:xfrm flipH="1">
            <a:off x="5215361" y="3969088"/>
            <a:ext cx="1369064" cy="837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40 Conector recto de flecha"/>
          <p:cNvCxnSpPr>
            <a:stCxn id="6" idx="6"/>
            <a:endCxn id="7" idx="2"/>
          </p:cNvCxnSpPr>
          <p:nvPr/>
        </p:nvCxnSpPr>
        <p:spPr>
          <a:xfrm>
            <a:off x="4862278" y="1850584"/>
            <a:ext cx="1364343" cy="21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47 Conector recto de flecha"/>
          <p:cNvCxnSpPr/>
          <p:nvPr/>
        </p:nvCxnSpPr>
        <p:spPr>
          <a:xfrm>
            <a:off x="6681917" y="2264853"/>
            <a:ext cx="38190" cy="949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41 Rectángulo redondeado"/>
          <p:cNvSpPr/>
          <p:nvPr/>
        </p:nvSpPr>
        <p:spPr>
          <a:xfrm>
            <a:off x="225288" y="3500758"/>
            <a:ext cx="2372138" cy="754743"/>
          </a:xfrm>
          <a:prstGeom prst="roundRect">
            <a:avLst/>
          </a:prstGeom>
          <a:solidFill>
            <a:srgbClr val="C00000"/>
          </a:solidFill>
          <a:ln cap="rnd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 smtClean="0">
                <a:solidFill>
                  <a:schemeClr val="bg1"/>
                </a:solidFill>
              </a:rPr>
              <a:t>Reporte </a:t>
            </a:r>
            <a:r>
              <a:rPr lang="es-CL" sz="1800" b="1" dirty="0" err="1" smtClean="0">
                <a:solidFill>
                  <a:schemeClr val="bg1"/>
                </a:solidFill>
              </a:rPr>
              <a:t>Esatistica</a:t>
            </a:r>
            <a:r>
              <a:rPr lang="es-CL" sz="1800" b="1" dirty="0" smtClean="0">
                <a:solidFill>
                  <a:schemeClr val="bg1"/>
                </a:solidFill>
              </a:rPr>
              <a:t> de Ventas</a:t>
            </a:r>
            <a:endParaRPr lang="es-CL" sz="1800" b="1" dirty="0">
              <a:solidFill>
                <a:schemeClr val="bg1"/>
              </a:solidFill>
            </a:endParaRPr>
          </a:p>
        </p:txBody>
      </p:sp>
      <p:cxnSp>
        <p:nvCxnSpPr>
          <p:cNvPr id="29" name="53 Conector recto de flecha"/>
          <p:cNvCxnSpPr/>
          <p:nvPr/>
        </p:nvCxnSpPr>
        <p:spPr>
          <a:xfrm>
            <a:off x="1364974" y="2249767"/>
            <a:ext cx="0" cy="1228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Temas de cultura general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78" y="1334842"/>
            <a:ext cx="8352244" cy="4188315"/>
          </a:xfrm>
          <a:prstGeom prst="rect">
            <a:avLst/>
          </a:prstGeom>
        </p:spPr>
      </p:pic>
      <p:sp>
        <p:nvSpPr>
          <p:cNvPr id="9" name="Estrella de 5 puntas 8">
            <a:hlinkClick r:id="rId4" action="ppaction://hlinksldjump"/>
          </p:cNvPr>
          <p:cNvSpPr/>
          <p:nvPr/>
        </p:nvSpPr>
        <p:spPr>
          <a:xfrm>
            <a:off x="3776870" y="4320209"/>
            <a:ext cx="318052" cy="26504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02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Cultura General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95130" y="889844"/>
            <a:ext cx="78982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Foco en estos medios de pago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C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el Efectivo</a:t>
            </a:r>
          </a:p>
          <a:p>
            <a:endParaRPr lang="es-C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Transbank</a:t>
            </a:r>
          </a:p>
          <a:p>
            <a:endParaRPr lang="es-C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400" dirty="0">
              <a:latin typeface="Arial Rounded MT Bold" panose="020F0704030504030204" pitchFamily="34" charset="0"/>
            </a:endParaRPr>
          </a:p>
          <a:p>
            <a:endParaRPr lang="es-CL" sz="1400" dirty="0">
              <a:latin typeface="Arial Rounded MT Bold" panose="020F0704030504030204" pitchFamily="34" charset="0"/>
            </a:endParaRPr>
          </a:p>
          <a:p>
            <a:endParaRPr lang="es-CL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1061" y="696483"/>
            <a:ext cx="86404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La concentración de los tres medios de pago mas relevantes nos lleva a realizar los siguientes controles.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L" sz="1600" dirty="0" smtClean="0">
              <a:latin typeface="Arial Rounded MT Bold" panose="020F07040305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Para el efectivo</a:t>
            </a:r>
          </a:p>
          <a:p>
            <a:pPr marL="1257300" lvl="2" indent="-342900" algn="just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 Entregar un reporte diario  al Área Comercial,  Contraloría y Auditoria de las tiendas que no han realizado su depósitos. La idea es que las áreas  involucradas reaccionen sobre aquellas tiendas que no están realizando sus depósitos.</a:t>
            </a:r>
          </a:p>
          <a:p>
            <a:pPr lvl="2" algn="just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Que precauciones debemos tomar  para llevar a cabo este control ?</a:t>
            </a:r>
          </a:p>
          <a:p>
            <a:pPr lvl="3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Que la caja este 100% cerrada</a:t>
            </a:r>
          </a:p>
          <a:p>
            <a:pPr lvl="4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Que las Boletas Manuales se ingresen con el medio de pago Real.</a:t>
            </a:r>
          </a:p>
          <a:p>
            <a:pPr lvl="4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Que las NC  emitidas se realicen con el medio de  pago que corresponde.</a:t>
            </a:r>
          </a:p>
          <a:p>
            <a:pPr lvl="4"/>
            <a:endParaRPr lang="es-CL" sz="1600" dirty="0" smtClean="0">
              <a:latin typeface="Arial Rounded MT Bold" panose="020F07040305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Arial Rounded MT Bold" panose="020F0704030504030204" pitchFamily="34" charset="0"/>
              </a:rPr>
              <a:t>Que los depósito se realicen diariamente para evitar robos que afecten la caja.</a:t>
            </a:r>
          </a:p>
          <a:p>
            <a:pPr lvl="4"/>
            <a:endParaRPr lang="es-CL" sz="1600" dirty="0">
              <a:latin typeface="Arial Rounded MT Bold" panose="020F07040305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400" b="1" dirty="0" smtClean="0"/>
              <a:t>Foco M de Pago</a:t>
            </a:r>
            <a:endParaRPr lang="es-CL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0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soni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24842</TotalTime>
  <Words>1385</Words>
  <Application>Microsoft Office PowerPoint</Application>
  <PresentationFormat>Presentación en pantalla (4:3)</PresentationFormat>
  <Paragraphs>529</Paragraphs>
  <Slides>29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Arial Rounded MT Bold</vt:lpstr>
      <vt:lpstr>Calibri</vt:lpstr>
      <vt:lpstr>Neo Sans</vt:lpstr>
      <vt:lpstr>Wingdings</vt:lpstr>
      <vt:lpstr>ヒラギノ角ゴ Pro W3</vt:lpstr>
      <vt:lpstr>Samsonite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Wisenose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Jelle Deconinck</dc:creator>
  <cp:lastModifiedBy>Luis Concha</cp:lastModifiedBy>
  <cp:revision>891</cp:revision>
  <dcterms:created xsi:type="dcterms:W3CDTF">2010-10-15T07:48:20Z</dcterms:created>
  <dcterms:modified xsi:type="dcterms:W3CDTF">2019-03-29T17:11:00Z</dcterms:modified>
</cp:coreProperties>
</file>