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8" r:id="rId2"/>
    <p:sldId id="283" r:id="rId3"/>
    <p:sldId id="272" r:id="rId4"/>
    <p:sldId id="284" r:id="rId5"/>
    <p:sldId id="285" r:id="rId6"/>
    <p:sldId id="287" r:id="rId7"/>
    <p:sldId id="286" r:id="rId8"/>
    <p:sldId id="288" r:id="rId9"/>
    <p:sldId id="289" r:id="rId10"/>
    <p:sldId id="290" r:id="rId11"/>
    <p:sldId id="291" r:id="rId12"/>
    <p:sldId id="292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3" r:id="rId21"/>
    <p:sldId id="301" r:id="rId22"/>
    <p:sldId id="302" r:id="rId23"/>
    <p:sldId id="304" r:id="rId2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5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7634F-3D8F-48AD-B37F-FDC291CF48E0}" type="datetimeFigureOut">
              <a:rPr lang="es-CL" smtClean="0"/>
              <a:t>31-05-2018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D08A0-B0D4-479B-81E7-5612EE43DC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32902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amsoORGSWL_PMS_SLVR84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0"/>
          <a:stretch>
            <a:fillRect/>
          </a:stretch>
        </p:blipFill>
        <p:spPr bwMode="auto">
          <a:xfrm>
            <a:off x="1" y="457200"/>
            <a:ext cx="43307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6019800"/>
            <a:ext cx="12192000" cy="838200"/>
          </a:xfrm>
          <a:prstGeom prst="rect">
            <a:avLst/>
          </a:prstGeom>
          <a:solidFill>
            <a:srgbClr val="0530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endParaRPr lang="en-US" altLang="en-US" sz="2400" dirty="0"/>
          </a:p>
        </p:txBody>
      </p:sp>
      <p:pic>
        <p:nvPicPr>
          <p:cNvPr id="4" name="Picture 10" descr="samsoORIG2_PMS_87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1" y="6248401"/>
            <a:ext cx="3054351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624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E4A273-0E36-4D9D-B20F-6EB41BA022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1771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E4A273-0E36-4D9D-B20F-6EB41BA022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4039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E4A273-0E36-4D9D-B20F-6EB41BA022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2455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10871200" cy="762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70038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E4A273-0E36-4D9D-B20F-6EB41BA022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199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762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E4A273-0E36-4D9D-B20F-6EB41BA022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0836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E4A273-0E36-4D9D-B20F-6EB41BA022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28438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8382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E4A273-0E36-4D9D-B20F-6EB41BA022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3948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838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E4A273-0E36-4D9D-B20F-6EB41BA022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778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8382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E4A273-0E36-4D9D-B20F-6EB41BA022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949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E4A273-0E36-4D9D-B20F-6EB41BA022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4483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E4A273-0E36-4D9D-B20F-6EB41BA022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9664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samsoORGSWL_PMS_SLVR8401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0"/>
          <a:stretch>
            <a:fillRect/>
          </a:stretch>
        </p:blipFill>
        <p:spPr bwMode="auto">
          <a:xfrm>
            <a:off x="1" y="0"/>
            <a:ext cx="161501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 descr="SamsoniteLOGO_RGB.ep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6484939"/>
            <a:ext cx="16256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Line 17"/>
          <p:cNvSpPr>
            <a:spLocks noChangeShapeType="1"/>
          </p:cNvSpPr>
          <p:nvPr/>
        </p:nvSpPr>
        <p:spPr bwMode="auto">
          <a:xfrm>
            <a:off x="1320800" y="914400"/>
            <a:ext cx="10363200" cy="0"/>
          </a:xfrm>
          <a:prstGeom prst="line">
            <a:avLst/>
          </a:prstGeom>
          <a:noFill/>
          <a:ln w="28575">
            <a:solidFill>
              <a:srgbClr val="05306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dirty="0"/>
          </a:p>
        </p:txBody>
      </p:sp>
      <p:sp>
        <p:nvSpPr>
          <p:cNvPr id="1029" name="Text Box 18"/>
          <p:cNvSpPr txBox="1">
            <a:spLocks noChangeArrowheads="1"/>
          </p:cNvSpPr>
          <p:nvPr/>
        </p:nvSpPr>
        <p:spPr bwMode="auto">
          <a:xfrm>
            <a:off x="1422400" y="1905000"/>
            <a:ext cx="985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2400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6959600" y="416083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2400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15240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053067"/>
                </a:solidFill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fld id="{28E4A273-0E36-4D9D-B20F-6EB41BA022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5780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5306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53067"/>
          </a:solidFill>
          <a:latin typeface="Neo Sans" pitchFamily="-80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53067"/>
          </a:solidFill>
          <a:latin typeface="Neo Sans" pitchFamily="-80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53067"/>
          </a:solidFill>
          <a:latin typeface="Neo Sans" pitchFamily="-80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53067"/>
          </a:solidFill>
          <a:latin typeface="Neo Sans" pitchFamily="-80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53067"/>
          </a:solidFill>
          <a:latin typeface="Neo Sans" pitchFamily="-80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53067"/>
          </a:solidFill>
          <a:latin typeface="Neo Sans" pitchFamily="-80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53067"/>
          </a:solidFill>
          <a:latin typeface="Neo Sans" pitchFamily="-80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53067"/>
          </a:solidFill>
          <a:latin typeface="Neo Sans" pitchFamily="-80" charset="0"/>
          <a:ea typeface="ＭＳ Ｐゴシック" pitchFamily="-8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800">
          <a:solidFill>
            <a:srgbClr val="05306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53067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Enrique.matus@samsonite.com" TargetMode="External"/><Relationship Id="rId2" Type="http://schemas.openxmlformats.org/officeDocument/2006/relationships/hyperlink" Target="mailto:Stecnico.chile@samsonite.com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1"/>
          <p:cNvSpPr txBox="1">
            <a:spLocks noChangeArrowheads="1"/>
          </p:cNvSpPr>
          <p:nvPr/>
        </p:nvSpPr>
        <p:spPr bwMode="auto">
          <a:xfrm>
            <a:off x="4961053" y="1774077"/>
            <a:ext cx="609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53067"/>
                </a:solidFill>
              </a:rPr>
              <a:t>Plan </a:t>
            </a:r>
            <a:r>
              <a:rPr lang="en-US" altLang="en-US" sz="3600" b="1" dirty="0" smtClean="0">
                <a:solidFill>
                  <a:srgbClr val="053067"/>
                </a:solidFill>
              </a:rPr>
              <a:t>SAS Samsonite Chile</a:t>
            </a:r>
            <a:endParaRPr lang="en-US" altLang="en-US" sz="3600" b="1" dirty="0">
              <a:solidFill>
                <a:srgbClr val="053067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144436" y="5173135"/>
            <a:ext cx="314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Santiago, </a:t>
            </a:r>
            <a:r>
              <a:rPr lang="es-CL" dirty="0" smtClean="0"/>
              <a:t> </a:t>
            </a:r>
            <a:r>
              <a:rPr lang="es-CL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75593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altLang="es-CL" b="1" dirty="0">
                <a:latin typeface="Arial" panose="020B0604020202020204" pitchFamily="34" charset="0"/>
                <a:cs typeface="Arial" panose="020B0604020202020204" pitchFamily="34" charset="0"/>
              </a:rPr>
              <a:t>Garantías vigentes</a:t>
            </a:r>
            <a:endParaRPr lang="es-C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Unyk Mochila 3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938" y="1191430"/>
            <a:ext cx="1023937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5122176" y="1932028"/>
            <a:ext cx="6792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Mochilas Saxoline ( tecno ) 1año de Garantía </a:t>
            </a:r>
          </a:p>
        </p:txBody>
      </p:sp>
      <p:sp>
        <p:nvSpPr>
          <p:cNvPr id="5" name="5 Rectángulo"/>
          <p:cNvSpPr>
            <a:spLocks noChangeArrowheads="1"/>
          </p:cNvSpPr>
          <p:nvPr/>
        </p:nvSpPr>
        <p:spPr bwMode="auto">
          <a:xfrm>
            <a:off x="5298626" y="3780653"/>
            <a:ext cx="5934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Mochilas Escolar </a:t>
            </a:r>
            <a:r>
              <a:rPr lang="es-CL" altLang="es-CL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xtrem</a:t>
            </a:r>
            <a:r>
              <a:rPr lang="es-CL" altLang="es-C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2año de Garantía </a:t>
            </a:r>
          </a:p>
        </p:txBody>
      </p:sp>
      <p:pic>
        <p:nvPicPr>
          <p:cNvPr id="6" name="Picture 6" descr="Muvit 4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314" y="3173435"/>
            <a:ext cx="12239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Delta 2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314" y="4895992"/>
            <a:ext cx="1439863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9 Rectángulo"/>
          <p:cNvSpPr>
            <a:spLocks noChangeArrowheads="1"/>
          </p:cNvSpPr>
          <p:nvPr/>
        </p:nvSpPr>
        <p:spPr bwMode="auto">
          <a:xfrm>
            <a:off x="5601326" y="5633534"/>
            <a:ext cx="5329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s-CL" altLang="es-C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Accesorios  1 año de Garantía </a:t>
            </a:r>
          </a:p>
        </p:txBody>
      </p:sp>
    </p:spTree>
    <p:extLst>
      <p:ext uri="{BB962C8B-B14F-4D97-AF65-F5344CB8AC3E}">
        <p14:creationId xmlns:p14="http://schemas.microsoft.com/office/powerpoint/2010/main" val="244459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APLICARIA LA GARANTIA</a:t>
            </a:r>
            <a:endParaRPr lang="es-CL" dirty="0"/>
          </a:p>
        </p:txBody>
      </p:sp>
      <p:sp>
        <p:nvSpPr>
          <p:cNvPr id="3" name="Rectángulo 2"/>
          <p:cNvSpPr/>
          <p:nvPr/>
        </p:nvSpPr>
        <p:spPr>
          <a:xfrm>
            <a:off x="705134" y="1752684"/>
            <a:ext cx="1097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s-C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CONTINUACION VE</a:t>
            </a:r>
            <a:r>
              <a:rPr lang="es-CL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REMOS </a:t>
            </a:r>
            <a:r>
              <a:rPr lang="es-C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ALGUNAS IMÁGENES DE LOS DAÑOS MAS COMUNES Y </a:t>
            </a:r>
            <a:r>
              <a:rPr lang="es-CL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</a:t>
            </a:r>
            <a:r>
              <a:rPr lang="es-C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CUALES </a:t>
            </a:r>
            <a:r>
              <a:rPr lang="es-CL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APLICARIA LA GARANTIA </a:t>
            </a:r>
          </a:p>
        </p:txBody>
      </p:sp>
      <p:pic>
        <p:nvPicPr>
          <p:cNvPr id="4" name="Picture 4" descr="DSCI06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3208"/>
            <a:ext cx="5919835" cy="337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95043" y="4353508"/>
            <a:ext cx="34181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APLICARIA LA GARANTIA</a:t>
            </a:r>
            <a:endParaRPr lang="es-ES" altLang="es-CL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 rot="19839541">
            <a:off x="2941614" y="5215594"/>
            <a:ext cx="2296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CL" b="1" dirty="0">
                <a:solidFill>
                  <a:srgbClr val="FFFF00"/>
                </a:solidFill>
              </a:rPr>
              <a:t>Telas enganchadas</a:t>
            </a:r>
          </a:p>
        </p:txBody>
      </p:sp>
      <p:pic>
        <p:nvPicPr>
          <p:cNvPr id="7" name="Picture 4" descr="DSCI06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3203208"/>
            <a:ext cx="5919835" cy="337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7"/>
          <p:cNvSpPr/>
          <p:nvPr/>
        </p:nvSpPr>
        <p:spPr>
          <a:xfrm rot="19839541">
            <a:off x="2941615" y="5215594"/>
            <a:ext cx="2296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CL" b="1" dirty="0">
                <a:solidFill>
                  <a:srgbClr val="FFFF00"/>
                </a:solidFill>
              </a:rPr>
              <a:t>Telas enganchadas</a:t>
            </a:r>
          </a:p>
        </p:txBody>
      </p:sp>
      <p:pic>
        <p:nvPicPr>
          <p:cNvPr id="9" name="Picture 4" descr="DSCI06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3203208"/>
            <a:ext cx="5919835" cy="337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ángulo 11"/>
          <p:cNvSpPr/>
          <p:nvPr/>
        </p:nvSpPr>
        <p:spPr>
          <a:xfrm rot="19839541">
            <a:off x="4160268" y="4878841"/>
            <a:ext cx="481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altLang="es-CL" b="1" dirty="0">
              <a:solidFill>
                <a:srgbClr val="FFFF00"/>
              </a:solidFill>
            </a:endParaRPr>
          </a:p>
          <a:p>
            <a:endParaRPr lang="es-ES" altLang="es-CL" b="1" dirty="0">
              <a:solidFill>
                <a:srgbClr val="FFFF00"/>
              </a:solidFill>
            </a:endParaRPr>
          </a:p>
        </p:txBody>
      </p:sp>
      <p:sp>
        <p:nvSpPr>
          <p:cNvPr id="21" name="Rectángulo 1"/>
          <p:cNvSpPr>
            <a:spLocks noChangeArrowheads="1"/>
          </p:cNvSpPr>
          <p:nvPr/>
        </p:nvSpPr>
        <p:spPr bwMode="auto">
          <a:xfrm rot="20165611">
            <a:off x="3069365" y="5669024"/>
            <a:ext cx="2382838" cy="368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s-ES" altLang="es-CL" b="1" dirty="0"/>
              <a:t>Telas enganchadas</a:t>
            </a:r>
          </a:p>
        </p:txBody>
      </p:sp>
    </p:spTree>
    <p:extLst>
      <p:ext uri="{BB962C8B-B14F-4D97-AF65-F5344CB8AC3E}">
        <p14:creationId xmlns:p14="http://schemas.microsoft.com/office/powerpoint/2010/main" val="415289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APLICARIA LA GARANTIA</a:t>
            </a:r>
            <a:endParaRPr lang="es-CL" dirty="0"/>
          </a:p>
        </p:txBody>
      </p:sp>
      <p:pic>
        <p:nvPicPr>
          <p:cNvPr id="3" name="Picture 4" descr="DSCI06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05" y="2038032"/>
            <a:ext cx="5680075" cy="425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4"/>
          <p:cNvSpPr>
            <a:spLocks noChangeArrowheads="1"/>
          </p:cNvSpPr>
          <p:nvPr/>
        </p:nvSpPr>
        <p:spPr bwMode="auto">
          <a:xfrm rot="-3078508">
            <a:off x="2040972" y="3172305"/>
            <a:ext cx="2382837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s-ES" altLang="es-CL" b="1" dirty="0"/>
              <a:t>Telas enganchadas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761535" y="3705998"/>
            <a:ext cx="17353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CL" altLang="es-C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APLICARIA LA GARANTIA</a:t>
            </a:r>
            <a:endParaRPr lang="es-ES" altLang="es-CL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68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APLICARIA LA GARANTIA</a:t>
            </a:r>
            <a:endParaRPr lang="es-CL" dirty="0"/>
          </a:p>
        </p:txBody>
      </p:sp>
      <p:pic>
        <p:nvPicPr>
          <p:cNvPr id="3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918" y="3973513"/>
            <a:ext cx="3922713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1091820"/>
            <a:ext cx="3501717" cy="250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" y="2445544"/>
            <a:ext cx="4073525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4"/>
          <p:cNvSpPr>
            <a:spLocks noChangeArrowheads="1"/>
          </p:cNvSpPr>
          <p:nvPr/>
        </p:nvSpPr>
        <p:spPr bwMode="auto">
          <a:xfrm rot="4537000">
            <a:off x="2373176" y="3624744"/>
            <a:ext cx="2382838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s-ES" altLang="es-CL" b="1" dirty="0"/>
              <a:t>Telas enganchadas</a:t>
            </a:r>
          </a:p>
          <a:p>
            <a:r>
              <a:rPr lang="es-ES" altLang="es-CL" b="1" dirty="0"/>
              <a:t>Desgarradas </a:t>
            </a:r>
          </a:p>
        </p:txBody>
      </p:sp>
      <p:sp>
        <p:nvSpPr>
          <p:cNvPr id="7" name="Rectángulo 5"/>
          <p:cNvSpPr>
            <a:spLocks noChangeArrowheads="1"/>
          </p:cNvSpPr>
          <p:nvPr/>
        </p:nvSpPr>
        <p:spPr bwMode="auto">
          <a:xfrm>
            <a:off x="7782718" y="2390420"/>
            <a:ext cx="2473325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s-ES" altLang="es-CL" b="1" dirty="0"/>
              <a:t>Telas enganchadas</a:t>
            </a:r>
          </a:p>
          <a:p>
            <a:r>
              <a:rPr lang="es-ES" altLang="es-CL" b="1" dirty="0"/>
              <a:t>Desgarradas </a:t>
            </a:r>
          </a:p>
        </p:txBody>
      </p:sp>
      <p:sp>
        <p:nvSpPr>
          <p:cNvPr id="8" name="Rectángulo 6"/>
          <p:cNvSpPr>
            <a:spLocks noChangeArrowheads="1"/>
          </p:cNvSpPr>
          <p:nvPr/>
        </p:nvSpPr>
        <p:spPr bwMode="auto">
          <a:xfrm>
            <a:off x="6546849" y="5771796"/>
            <a:ext cx="2471738" cy="6477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s-ES" altLang="es-CL" b="1" dirty="0"/>
              <a:t>Telas enganchadas</a:t>
            </a:r>
          </a:p>
          <a:p>
            <a:r>
              <a:rPr lang="es-ES" altLang="es-CL" b="1" dirty="0"/>
              <a:t>Desgarradas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187388" y="2899460"/>
            <a:ext cx="1817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CL" altLang="es-C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APLICARIA LA GARANTIA</a:t>
            </a:r>
            <a:endParaRPr lang="es-ES" altLang="es-CL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8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APLICARIA LA GARANTIA</a:t>
            </a:r>
            <a:endParaRPr lang="es-CL" dirty="0"/>
          </a:p>
        </p:txBody>
      </p:sp>
      <p:pic>
        <p:nvPicPr>
          <p:cNvPr id="3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805" y="4086779"/>
            <a:ext cx="4392612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30" y="3893095"/>
            <a:ext cx="3488662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806" y="1214533"/>
            <a:ext cx="4392612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512319"/>
            <a:ext cx="3449992" cy="2306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5"/>
          <p:cNvSpPr>
            <a:spLocks noChangeArrowheads="1"/>
          </p:cNvSpPr>
          <p:nvPr/>
        </p:nvSpPr>
        <p:spPr bwMode="auto">
          <a:xfrm>
            <a:off x="7272692" y="1311820"/>
            <a:ext cx="2625725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s-ES" altLang="es-CL" b="1"/>
              <a:t>Estructura reventada</a:t>
            </a:r>
          </a:p>
        </p:txBody>
      </p:sp>
      <p:sp>
        <p:nvSpPr>
          <p:cNvPr id="8" name="Rectángulo 6"/>
          <p:cNvSpPr>
            <a:spLocks noChangeArrowheads="1"/>
          </p:cNvSpPr>
          <p:nvPr/>
        </p:nvSpPr>
        <p:spPr bwMode="auto">
          <a:xfrm rot="21142361">
            <a:off x="5437829" y="5494901"/>
            <a:ext cx="2632075" cy="368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s-ES" altLang="es-CL" b="1" dirty="0"/>
              <a:t>Estructura reventada</a:t>
            </a:r>
          </a:p>
        </p:txBody>
      </p:sp>
      <p:sp>
        <p:nvSpPr>
          <p:cNvPr id="9" name="Rectángulo 7"/>
          <p:cNvSpPr>
            <a:spLocks noChangeArrowheads="1"/>
          </p:cNvSpPr>
          <p:nvPr/>
        </p:nvSpPr>
        <p:spPr bwMode="auto">
          <a:xfrm rot="16200000">
            <a:off x="118432" y="2385045"/>
            <a:ext cx="217239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s-ES" altLang="es-CL" sz="1400" b="1" dirty="0"/>
              <a:t>Partes o piezas</a:t>
            </a:r>
          </a:p>
          <a:p>
            <a:r>
              <a:rPr lang="es-ES" altLang="es-CL" sz="1400" b="1" dirty="0"/>
              <a:t>Periféricas degolladas</a:t>
            </a:r>
          </a:p>
        </p:txBody>
      </p:sp>
      <p:sp>
        <p:nvSpPr>
          <p:cNvPr id="10" name="Rectángulo 8"/>
          <p:cNvSpPr>
            <a:spLocks noChangeArrowheads="1"/>
          </p:cNvSpPr>
          <p:nvPr/>
        </p:nvSpPr>
        <p:spPr bwMode="auto">
          <a:xfrm rot="16200000">
            <a:off x="118849" y="4666207"/>
            <a:ext cx="2171557" cy="9239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s-ES" altLang="es-CL" b="1" dirty="0"/>
              <a:t>Cerraduras reventadas </a:t>
            </a:r>
          </a:p>
          <a:p>
            <a:r>
              <a:rPr lang="es-ES" altLang="es-CL" b="1" dirty="0"/>
              <a:t>y/o Manipuladas </a:t>
            </a:r>
          </a:p>
        </p:txBody>
      </p:sp>
    </p:spTree>
    <p:extLst>
      <p:ext uri="{BB962C8B-B14F-4D97-AF65-F5344CB8AC3E}">
        <p14:creationId xmlns:p14="http://schemas.microsoft.com/office/powerpoint/2010/main" val="158909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APLICARIA LA GARANTIA</a:t>
            </a:r>
            <a:endParaRPr lang="es-CL" dirty="0"/>
          </a:p>
        </p:txBody>
      </p:sp>
      <p:pic>
        <p:nvPicPr>
          <p:cNvPr id="3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94" y="1505045"/>
            <a:ext cx="5380038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2"/>
          <p:cNvSpPr>
            <a:spLocks noChangeArrowheads="1"/>
          </p:cNvSpPr>
          <p:nvPr/>
        </p:nvSpPr>
        <p:spPr bwMode="auto">
          <a:xfrm>
            <a:off x="3052857" y="5222970"/>
            <a:ext cx="2632075" cy="368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s-ES" altLang="es-CL" b="1"/>
              <a:t>Estructura reventada</a:t>
            </a:r>
          </a:p>
        </p:txBody>
      </p:sp>
    </p:spTree>
    <p:extLst>
      <p:ext uri="{BB962C8B-B14F-4D97-AF65-F5344CB8AC3E}">
        <p14:creationId xmlns:p14="http://schemas.microsoft.com/office/powerpoint/2010/main" val="289030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APLICARIA LA GARANTIA</a:t>
            </a:r>
            <a:endParaRPr lang="es-CL" dirty="0"/>
          </a:p>
        </p:txBody>
      </p:sp>
      <p:pic>
        <p:nvPicPr>
          <p:cNvPr id="3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414" y="2567747"/>
            <a:ext cx="4464050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8" y="3091006"/>
            <a:ext cx="447675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3"/>
          <p:cNvSpPr>
            <a:spLocks noChangeArrowheads="1"/>
          </p:cNvSpPr>
          <p:nvPr/>
        </p:nvSpPr>
        <p:spPr bwMode="auto">
          <a:xfrm>
            <a:off x="4219054" y="2100926"/>
            <a:ext cx="2155825" cy="6461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s-ES" altLang="es-CL" b="1" dirty="0"/>
              <a:t>Desgaste inusual</a:t>
            </a:r>
          </a:p>
          <a:p>
            <a:r>
              <a:rPr lang="es-ES" altLang="es-CL" b="1" dirty="0"/>
              <a:t>De ruedas</a:t>
            </a:r>
          </a:p>
        </p:txBody>
      </p:sp>
    </p:spTree>
    <p:extLst>
      <p:ext uri="{BB962C8B-B14F-4D97-AF65-F5344CB8AC3E}">
        <p14:creationId xmlns:p14="http://schemas.microsoft.com/office/powerpoint/2010/main" val="253265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APLICARIA LA GARANTIA</a:t>
            </a:r>
            <a:endParaRPr lang="es-CL" dirty="0"/>
          </a:p>
        </p:txBody>
      </p:sp>
      <p:pic>
        <p:nvPicPr>
          <p:cNvPr id="3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06393"/>
            <a:ext cx="4500563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786" y="2648069"/>
            <a:ext cx="4643438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3"/>
          <p:cNvSpPr>
            <a:spLocks noChangeArrowheads="1"/>
          </p:cNvSpPr>
          <p:nvPr/>
        </p:nvSpPr>
        <p:spPr bwMode="auto">
          <a:xfrm>
            <a:off x="1875359" y="5946894"/>
            <a:ext cx="2632075" cy="368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s-ES" altLang="es-CL" b="1"/>
              <a:t>Estructura reventada</a:t>
            </a:r>
          </a:p>
        </p:txBody>
      </p:sp>
      <p:sp>
        <p:nvSpPr>
          <p:cNvPr id="6" name="Rectángulo 4"/>
          <p:cNvSpPr>
            <a:spLocks noChangeArrowheads="1"/>
          </p:cNvSpPr>
          <p:nvPr/>
        </p:nvSpPr>
        <p:spPr bwMode="auto">
          <a:xfrm rot="17674519">
            <a:off x="5665799" y="3545622"/>
            <a:ext cx="2633663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s-ES" altLang="es-CL" b="1" dirty="0"/>
              <a:t>Estructura reventada</a:t>
            </a:r>
          </a:p>
        </p:txBody>
      </p:sp>
    </p:spTree>
    <p:extLst>
      <p:ext uri="{BB962C8B-B14F-4D97-AF65-F5344CB8AC3E}">
        <p14:creationId xmlns:p14="http://schemas.microsoft.com/office/powerpoint/2010/main" val="183550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APLICARIA LA GARANTIA</a:t>
            </a:r>
            <a:endParaRPr lang="es-CL" dirty="0"/>
          </a:p>
        </p:txBody>
      </p:sp>
      <p:pic>
        <p:nvPicPr>
          <p:cNvPr id="3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26814"/>
            <a:ext cx="5075238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76410"/>
            <a:ext cx="4284663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3"/>
          <p:cNvSpPr>
            <a:spLocks noChangeArrowheads="1"/>
          </p:cNvSpPr>
          <p:nvPr/>
        </p:nvSpPr>
        <p:spPr bwMode="auto">
          <a:xfrm>
            <a:off x="2176463" y="1964851"/>
            <a:ext cx="2717800" cy="9239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s-ES" altLang="es-CL" b="1" dirty="0" err="1"/>
              <a:t>Trolley</a:t>
            </a:r>
            <a:r>
              <a:rPr lang="es-ES" altLang="es-CL" b="1" dirty="0"/>
              <a:t> o bastones de </a:t>
            </a:r>
          </a:p>
          <a:p>
            <a:r>
              <a:rPr lang="es-ES" altLang="es-CL" b="1" dirty="0"/>
              <a:t>maletas o mochilas</a:t>
            </a:r>
          </a:p>
          <a:p>
            <a:r>
              <a:rPr lang="es-ES" altLang="es-CL" b="1" dirty="0"/>
              <a:t> con golpes</a:t>
            </a:r>
            <a:endParaRPr lang="es-CL" altLang="es-CL" dirty="0"/>
          </a:p>
        </p:txBody>
      </p:sp>
    </p:spTree>
    <p:extLst>
      <p:ext uri="{BB962C8B-B14F-4D97-AF65-F5344CB8AC3E}">
        <p14:creationId xmlns:p14="http://schemas.microsoft.com/office/powerpoint/2010/main" val="290683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altLang="es-C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EVALUACION TECNICA</a:t>
            </a:r>
            <a:r>
              <a:rPr lang="es-ES" altLang="es-C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s-ES" altLang="es-C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s-CL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806053" y="102935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altLang="es-CL" dirty="0">
                <a:cs typeface="Times New Roman" panose="02020603050405020304" pitchFamily="18" charset="0"/>
                <a:hlinkClick r:id="rId2"/>
              </a:rPr>
              <a:t>Stecnico.chile@samsonite.com</a:t>
            </a:r>
            <a:endParaRPr lang="es-ES" altLang="es-CL" dirty="0">
              <a:cs typeface="Times New Roman" panose="02020603050405020304" pitchFamily="18" charset="0"/>
            </a:endParaRPr>
          </a:p>
          <a:p>
            <a:r>
              <a:rPr lang="es-ES" altLang="es-CL" dirty="0">
                <a:cs typeface="Times New Roman" panose="02020603050405020304" pitchFamily="18" charset="0"/>
                <a:hlinkClick r:id="rId3"/>
              </a:rPr>
              <a:t>Enrique.matus@samsonite.com</a:t>
            </a:r>
            <a:endParaRPr lang="es-ES" altLang="es-CL" dirty="0">
              <a:cs typeface="Times New Roman" panose="02020603050405020304" pitchFamily="18" charset="0"/>
            </a:endParaRPr>
          </a:p>
          <a:p>
            <a:r>
              <a:rPr lang="es-ES" altLang="es-CL" dirty="0">
                <a:cs typeface="Times New Roman" panose="02020603050405020304" pitchFamily="18" charset="0"/>
              </a:rPr>
              <a:t>naun.bravo@samsonite.com </a:t>
            </a:r>
            <a:endParaRPr lang="es-CL" altLang="es-CL" dirty="0"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9600" y="2413338"/>
            <a:ext cx="10972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altLang="es-CL" dirty="0">
                <a:ea typeface="Times New Roman" panose="02020603050405020304" pitchFamily="18" charset="0"/>
                <a:cs typeface="Arial" panose="020B0604020202020204" pitchFamily="34" charset="0"/>
              </a:rPr>
              <a:t>Si en la revisión efectuada </a:t>
            </a:r>
            <a:r>
              <a:rPr lang="es-CL" altLang="es-C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través de sus jefes de sucursal o quien este determine en su ausencia </a:t>
            </a:r>
            <a:r>
              <a:rPr lang="es-CL" altLang="es-C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con la colaboración de los técnicos del servicio técnico </a:t>
            </a:r>
            <a:r>
              <a:rPr lang="es-ES" altLang="es-CL" dirty="0">
                <a:ea typeface="Times New Roman" panose="02020603050405020304" pitchFamily="18" charset="0"/>
                <a:cs typeface="Arial" panose="020B0604020202020204" pitchFamily="34" charset="0"/>
              </a:rPr>
              <a:t>se comprueba que el producto presenta deficiencias cubiertas por la Póliza de </a:t>
            </a:r>
            <a:r>
              <a:rPr lang="es-ES" altLang="es-CL" dirty="0" smtClean="0">
                <a:ea typeface="Times New Roman" panose="02020603050405020304" pitchFamily="18" charset="0"/>
                <a:cs typeface="Arial" panose="020B0604020202020204" pitchFamily="34" charset="0"/>
              </a:rPr>
              <a:t>garantía , el cliente porta la copia de la boleta </a:t>
            </a:r>
            <a:r>
              <a:rPr lang="es-ES" altLang="es-CL" dirty="0">
                <a:ea typeface="Times New Roman" panose="02020603050405020304" pitchFamily="18" charset="0"/>
                <a:cs typeface="Arial" panose="020B0604020202020204" pitchFamily="34" charset="0"/>
              </a:rPr>
              <a:t>se procederá a generar una autorización de cambio de producto con el numero del documento de recepción  quedando el producto de inmediato disponible para ser reemplazado al cliente.</a:t>
            </a:r>
          </a:p>
          <a:p>
            <a:pPr algn="just"/>
            <a:endParaRPr lang="es-CL" dirty="0" smtClean="0"/>
          </a:p>
          <a:p>
            <a:pPr algn="just"/>
            <a:r>
              <a:rPr lang="es-C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EXCEPCIONES </a:t>
            </a:r>
          </a:p>
          <a:p>
            <a:pPr algn="just"/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L" b="1" dirty="0" smtClean="0">
                <a:latin typeface="Arial" panose="020B0604020202020204" pitchFamily="34" charset="0"/>
                <a:cs typeface="Arial" panose="020B0604020202020204" pitchFamily="34" charset="0"/>
              </a:rPr>
              <a:t>Tiendas de Santiago</a:t>
            </a:r>
            <a:endParaRPr lang="es-ES" altLang="es-CL" b="1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s-ES" altLang="es-CL" dirty="0" smtClean="0">
                <a:ea typeface="Times New Roman" panose="02020603050405020304" pitchFamily="18" charset="0"/>
                <a:cs typeface="Arial" panose="020B0604020202020204" pitchFamily="34" charset="0"/>
              </a:rPr>
              <a:t>En los casos que la falla del producto sea catalogada como “ falla menor  reparable “ y considerando el costo del producto se dará aviso de inmediato al personal de servicio técnico para coordinar el traslado y reparación del producto los plazos serán es Santiago 7 días y regiones 15 días hábiles </a:t>
            </a:r>
          </a:p>
        </p:txBody>
      </p:sp>
    </p:spTree>
    <p:extLst>
      <p:ext uri="{BB962C8B-B14F-4D97-AF65-F5344CB8AC3E}">
        <p14:creationId xmlns:p14="http://schemas.microsoft.com/office/powerpoint/2010/main" val="364960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                </a:t>
            </a:r>
            <a:br>
              <a:rPr lang="es-CL" dirty="0" smtClean="0"/>
            </a:b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  <a:p>
            <a:r>
              <a:rPr lang="es-CL" dirty="0"/>
              <a:t> </a:t>
            </a:r>
          </a:p>
          <a:p>
            <a:pPr algn="ctr">
              <a:spcBef>
                <a:spcPct val="0"/>
              </a:spcBef>
              <a:buClr>
                <a:srgbClr val="33CC33"/>
              </a:buClr>
            </a:pPr>
            <a:r>
              <a:rPr lang="es-CL" altLang="es-CL" kern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 PROCEDIMIENTO OPERATIVO </a:t>
            </a:r>
          </a:p>
          <a:p>
            <a:pPr algn="ctr">
              <a:spcBef>
                <a:spcPct val="0"/>
              </a:spcBef>
              <a:buClr>
                <a:srgbClr val="33CC33"/>
              </a:buClr>
            </a:pPr>
            <a:r>
              <a:rPr lang="es-CL" altLang="es-CL" kern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SERVICIO TECNICO</a:t>
            </a:r>
          </a:p>
          <a:p>
            <a:pPr algn="ctr">
              <a:spcBef>
                <a:spcPct val="0"/>
              </a:spcBef>
              <a:buClr>
                <a:srgbClr val="33CC33"/>
              </a:buClr>
            </a:pPr>
            <a:r>
              <a:rPr lang="es-CL" altLang="es-CL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GARANTIAS</a:t>
            </a:r>
            <a:endParaRPr lang="es-CL" altLang="es-CL" sz="1600" b="1" dirty="0">
              <a:latin typeface="Tahoma" panose="020B0604030504040204" pitchFamily="34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5329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altLang="es-C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EVALUACION TECNICA</a:t>
            </a:r>
            <a:endParaRPr lang="es-CL" dirty="0"/>
          </a:p>
        </p:txBody>
      </p:sp>
      <p:sp>
        <p:nvSpPr>
          <p:cNvPr id="3" name="Rectángulo 2"/>
          <p:cNvSpPr/>
          <p:nvPr/>
        </p:nvSpPr>
        <p:spPr>
          <a:xfrm>
            <a:off x="609600" y="1744598"/>
            <a:ext cx="10799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Tiendas de </a:t>
            </a:r>
            <a:r>
              <a:rPr lang="es-CL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Regiones</a:t>
            </a:r>
            <a:endParaRPr lang="es-ES" altLang="es-CL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s-ES" altLang="es-CL" dirty="0">
                <a:ea typeface="Times New Roman" panose="02020603050405020304" pitchFamily="18" charset="0"/>
                <a:cs typeface="Arial" panose="020B0604020202020204" pitchFamily="34" charset="0"/>
              </a:rPr>
              <a:t>En los casos que la falla del producto sea catalogada como “ falla menor  reparable “ y considerando el costo del </a:t>
            </a:r>
            <a:r>
              <a:rPr lang="es-ES" altLang="es-CL" dirty="0" smtClean="0">
                <a:ea typeface="Times New Roman" panose="02020603050405020304" pitchFamily="18" charset="0"/>
                <a:cs typeface="Arial" panose="020B0604020202020204" pitchFamily="34" charset="0"/>
              </a:rPr>
              <a:t>producto este será derivado a las tiendas </a:t>
            </a:r>
            <a:r>
              <a:rPr lang="es-ES" altLang="es-CL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outlet</a:t>
            </a:r>
            <a:r>
              <a:rPr lang="es-ES" altLang="es-CL" dirty="0" smtClean="0">
                <a:ea typeface="Times New Roman" panose="02020603050405020304" pitchFamily="18" charset="0"/>
                <a:cs typeface="Arial" panose="020B0604020202020204" pitchFamily="34" charset="0"/>
              </a:rPr>
              <a:t> designadas para este fin y que serán informadas con anterioridad  </a:t>
            </a:r>
          </a:p>
          <a:p>
            <a:pPr algn="just"/>
            <a:r>
              <a:rPr lang="es-ES" altLang="es-CL" dirty="0" smtClean="0">
                <a:ea typeface="Times New Roman" panose="02020603050405020304" pitchFamily="18" charset="0"/>
                <a:cs typeface="Arial" panose="020B0604020202020204" pitchFamily="34" charset="0"/>
              </a:rPr>
              <a:t>Cada movimiento de producto deberá contar con la autorización de cualquiera de los evaluadores técnicos de la  pagina anterior y sus direcciones de correo </a:t>
            </a:r>
            <a:endParaRPr lang="es-ES" altLang="es-CL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15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altLang="es-CL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POLITICAS DE GARANTIA</a:t>
            </a:r>
            <a:br>
              <a:rPr lang="es-CL" altLang="es-CL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s-CL" dirty="0"/>
          </a:p>
        </p:txBody>
      </p:sp>
      <p:sp>
        <p:nvSpPr>
          <p:cNvPr id="3" name="Rectángulo 2"/>
          <p:cNvSpPr/>
          <p:nvPr/>
        </p:nvSpPr>
        <p:spPr>
          <a:xfrm>
            <a:off x="609600" y="1629854"/>
            <a:ext cx="10972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CL" dirty="0" smtClean="0">
                <a:ea typeface="Times New Roman" panose="02020603050405020304" pitchFamily="18" charset="0"/>
                <a:cs typeface="Arial" panose="020B0604020202020204" pitchFamily="34" charset="0"/>
              </a:rPr>
              <a:t>Los mayores gastos que hasta hoy realiza el área de servicio técnico tiene relación con el trasporte</a:t>
            </a:r>
          </a:p>
          <a:p>
            <a:r>
              <a:rPr lang="es-ES" altLang="es-CL" dirty="0" smtClean="0">
                <a:ea typeface="Times New Roman" panose="02020603050405020304" pitchFamily="18" charset="0"/>
                <a:cs typeface="Arial" panose="020B0604020202020204" pitchFamily="34" charset="0"/>
              </a:rPr>
              <a:t>de unidades a reparar especialmente desde regiones, Importación de repuestos y mano de obra. Con este nuevo enfoque la prioridad esta orientada al cambio de producto con la excepción antes señalada </a:t>
            </a:r>
          </a:p>
          <a:p>
            <a:endParaRPr lang="es-ES" dirty="0">
              <a:cs typeface="Arial" panose="020B0604020202020204" pitchFamily="34" charset="0"/>
            </a:endParaRPr>
          </a:p>
          <a:p>
            <a:r>
              <a:rPr lang="es-ES" dirty="0" smtClean="0">
                <a:cs typeface="Arial" panose="020B0604020202020204" pitchFamily="34" charset="0"/>
              </a:rPr>
              <a:t>Toda autorización de cambio deberá estar respaldada con la autorización de cualquiera de los técnicos de  las direcciones de correo de la pagina de EVALUACION TECNICA  </a:t>
            </a:r>
          </a:p>
          <a:p>
            <a:endParaRPr lang="es-ES" dirty="0">
              <a:cs typeface="Arial" panose="020B0604020202020204" pitchFamily="34" charset="0"/>
            </a:endParaRPr>
          </a:p>
          <a:p>
            <a:r>
              <a:rPr lang="es-ES" dirty="0" smtClean="0">
                <a:cs typeface="Arial" panose="020B0604020202020204" pitchFamily="34" charset="0"/>
              </a:rPr>
              <a:t>Este nuevo enfoque o forma de proceder son parte de las políticas de garantía de la empresa y bajo ninguna circunstancia podrán ser modificadas total o parcialmente</a:t>
            </a:r>
          </a:p>
          <a:p>
            <a:endParaRPr lang="es-ES" dirty="0">
              <a:cs typeface="Arial" panose="020B0604020202020204" pitchFamily="34" charset="0"/>
            </a:endParaRPr>
          </a:p>
          <a:p>
            <a:r>
              <a:rPr lang="es-ES" dirty="0" smtClean="0">
                <a:cs typeface="Arial" panose="020B0604020202020204" pitchFamily="34" charset="0"/>
              </a:rPr>
              <a:t>En ningún caso los técnicos evaluadores podrán autorizar el tratamiento o evaluación de un producto que no cumpla con los requisitos señalados en la lamina Numero 5 DEBERES DEL CLIENTE 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8643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INFORME TECNICO </a:t>
            </a:r>
            <a:endParaRPr lang="es-CL" dirty="0"/>
          </a:p>
        </p:txBody>
      </p:sp>
      <p:sp>
        <p:nvSpPr>
          <p:cNvPr id="3" name="Rectángulo 2"/>
          <p:cNvSpPr/>
          <p:nvPr/>
        </p:nvSpPr>
        <p:spPr>
          <a:xfrm>
            <a:off x="777922" y="1779980"/>
            <a:ext cx="1080447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CL" dirty="0" smtClean="0">
                <a:cs typeface="Arial" panose="020B0604020202020204" pitchFamily="34" charset="0"/>
              </a:rPr>
              <a:t>Es muy importante entender bien cuando aplica la garantía y cuando no corresponde, Nuestra GARANTIA :</a:t>
            </a:r>
          </a:p>
          <a:p>
            <a:endParaRPr lang="es-ES" altLang="es-CL" dirty="0">
              <a:cs typeface="Arial" panose="020B0604020202020204" pitchFamily="34" charset="0"/>
            </a:endParaRPr>
          </a:p>
          <a:p>
            <a:r>
              <a:rPr lang="es-CL" altLang="es-CL" b="1" dirty="0" smtClean="0">
                <a:solidFill>
                  <a:srgbClr val="FF0000"/>
                </a:solidFill>
                <a:cs typeface="Arial" panose="020B0604020202020204" pitchFamily="34" charset="0"/>
              </a:rPr>
              <a:t>CONTRA POSIBLES DEFECTOS DE MATERIALES Y/O FABRICACION </a:t>
            </a:r>
          </a:p>
          <a:p>
            <a:endParaRPr lang="es-CL" altLang="es-CL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es-CL" altLang="es-CL" dirty="0">
                <a:cs typeface="Arial" panose="020B0604020202020204" pitchFamily="34" charset="0"/>
              </a:rPr>
              <a:t>Un </a:t>
            </a:r>
            <a:r>
              <a:rPr lang="es-CL" altLang="es-CL" dirty="0" smtClean="0">
                <a:cs typeface="Arial" panose="020B0604020202020204" pitchFamily="34" charset="0"/>
              </a:rPr>
              <a:t>producto puede </a:t>
            </a:r>
            <a:r>
              <a:rPr lang="es-CL" altLang="es-CL" dirty="0" smtClean="0">
                <a:solidFill>
                  <a:srgbClr val="FF0000"/>
                </a:solidFill>
                <a:cs typeface="Arial" panose="020B0604020202020204" pitchFamily="34" charset="0"/>
              </a:rPr>
              <a:t>estar dentro del periodo de garantía </a:t>
            </a:r>
            <a:r>
              <a:rPr lang="es-CL" altLang="es-CL" dirty="0" smtClean="0">
                <a:cs typeface="Arial" panose="020B0604020202020204" pitchFamily="34" charset="0"/>
              </a:rPr>
              <a:t>el cliente portar la copia de la boleta pero es posible que el daño del articulo no corresponda a la garantía que nuestra empresa ofrece  a sus clientes </a:t>
            </a:r>
          </a:p>
          <a:p>
            <a:r>
              <a:rPr lang="es-CL" altLang="es-CL" dirty="0" smtClean="0">
                <a:cs typeface="Arial" panose="020B0604020202020204" pitchFamily="34" charset="0"/>
              </a:rPr>
              <a:t>En tal caso se debe rechazar el producto y generar un informe técnico y devolver el producto al cliente con una copia de este informe hay dos formas de generar estos informes.</a:t>
            </a:r>
          </a:p>
          <a:p>
            <a:r>
              <a:rPr lang="es-CL" altLang="es-CL" dirty="0" smtClean="0">
                <a:cs typeface="Arial" panose="020B0604020202020204" pitchFamily="34" charset="0"/>
              </a:rPr>
              <a:t>Una es a través del mismo SISTEC  cuenta con una herramienta para generarlo y la otra forma es con un formato de Word editable el cual estará a su disposición a su requerimiento y contaran con el soporte de los técnicos evaluadores para su llenado .</a:t>
            </a:r>
            <a:endParaRPr lang="es-ES" altLang="es-CL" dirty="0">
              <a:cs typeface="Arial" panose="020B0604020202020204" pitchFamily="34" charset="0"/>
            </a:endParaRPr>
          </a:p>
          <a:p>
            <a:endParaRPr lang="es-ES" altLang="es-CL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63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TRANSPORTE EFICAS</a:t>
            </a:r>
            <a:br>
              <a:rPr lang="es-CL" dirty="0" smtClean="0"/>
            </a:b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3" name="Rectángulo 2"/>
          <p:cNvSpPr/>
          <p:nvPr/>
        </p:nvSpPr>
        <p:spPr>
          <a:xfrm>
            <a:off x="1014484" y="1419073"/>
            <a:ext cx="105679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CL" dirty="0" smtClean="0">
                <a:ea typeface="Times New Roman" panose="02020603050405020304" pitchFamily="18" charset="0"/>
                <a:cs typeface="Arial" panose="020B0604020202020204" pitchFamily="34" charset="0"/>
              </a:rPr>
              <a:t>Como ya sabemos uno de los </a:t>
            </a:r>
            <a:r>
              <a:rPr lang="es-ES" altLang="es-CL" dirty="0">
                <a:ea typeface="Times New Roman" panose="02020603050405020304" pitchFamily="18" charset="0"/>
                <a:cs typeface="Arial" panose="020B0604020202020204" pitchFamily="34" charset="0"/>
              </a:rPr>
              <a:t>mayores gastos que hasta hoy realiza el área de servicio técnico tiene relación con el </a:t>
            </a:r>
            <a:r>
              <a:rPr lang="es-ES" altLang="es-CL" dirty="0" smtClean="0">
                <a:ea typeface="Times New Roman" panose="02020603050405020304" pitchFamily="18" charset="0"/>
                <a:cs typeface="Arial" panose="020B0604020202020204" pitchFamily="34" charset="0"/>
              </a:rPr>
              <a:t>trasporte de </a:t>
            </a:r>
            <a:r>
              <a:rPr lang="es-ES" altLang="es-CL" dirty="0">
                <a:ea typeface="Times New Roman" panose="02020603050405020304" pitchFamily="18" charset="0"/>
                <a:cs typeface="Arial" panose="020B0604020202020204" pitchFamily="34" charset="0"/>
              </a:rPr>
              <a:t>unidades a reparar especialmente desde </a:t>
            </a:r>
            <a:r>
              <a:rPr lang="es-ES" altLang="es-CL" dirty="0" smtClean="0">
                <a:ea typeface="Times New Roman" panose="02020603050405020304" pitchFamily="18" charset="0"/>
                <a:cs typeface="Arial" panose="020B0604020202020204" pitchFamily="34" charset="0"/>
              </a:rPr>
              <a:t>regiones</a:t>
            </a:r>
          </a:p>
          <a:p>
            <a:endParaRPr lang="es-ES" altLang="es-CL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s-ES" altLang="es-CL" dirty="0" smtClean="0">
                <a:ea typeface="Times New Roman" panose="02020603050405020304" pitchFamily="18" charset="0"/>
                <a:cs typeface="Arial" panose="020B0604020202020204" pitchFamily="34" charset="0"/>
              </a:rPr>
              <a:t> Como medida de mitigación y con la intención de equilibrar los costos de trasporte considerando la relación peso, volumen y destino hemos establecido las siguientes normas para el trasporte </a:t>
            </a:r>
          </a:p>
          <a:p>
            <a:endParaRPr lang="es-ES" altLang="es-CL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s-ES" altLang="es-CL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s-ES" altLang="es-CL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518361"/>
              </p:ext>
            </p:extLst>
          </p:nvPr>
        </p:nvGraphicFramePr>
        <p:xfrm>
          <a:off x="1040639" y="3232166"/>
          <a:ext cx="5783241" cy="15854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4193"/>
                <a:gridCol w="837645"/>
                <a:gridCol w="837645"/>
                <a:gridCol w="837645"/>
                <a:gridCol w="837645"/>
                <a:gridCol w="1078468"/>
              </a:tblGrid>
              <a:tr h="26424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CAJA 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424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EQUIVALENTE A :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LARGO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ANCHO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ALTO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m3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Peso /Volumen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424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Mochila carro cross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0,55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0,35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0,29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0,055825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11 kilos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424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Maleta chica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0,57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0,4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0,28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0,06384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12 kilos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424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Maleta mediana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0,47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0,27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0,67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0,085023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17 kilos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424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Maleta grande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0,51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0,31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0,81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0,128061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25 kilos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1040638" y="5164624"/>
            <a:ext cx="105417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CL" dirty="0" smtClean="0">
                <a:ea typeface="Times New Roman" panose="02020603050405020304" pitchFamily="18" charset="0"/>
                <a:cs typeface="Arial" panose="020B0604020202020204" pitchFamily="34" charset="0"/>
              </a:rPr>
              <a:t>Vamos a tomar como ejemplo solo la ultima línea :</a:t>
            </a:r>
          </a:p>
          <a:p>
            <a:r>
              <a:rPr lang="es-ES" altLang="es-CL" dirty="0" smtClean="0">
                <a:ea typeface="Times New Roman" panose="02020603050405020304" pitchFamily="18" charset="0"/>
                <a:cs typeface="Arial" panose="020B0604020202020204" pitchFamily="34" charset="0"/>
              </a:rPr>
              <a:t>En una caja de maleta grande  de medidas 51 cm X 31 cm X 81 cm el peso ideal a trasportar considerando la relación peso volumen es de 25 kilos o su aproximación , Lo mismo es equivalente para el resto de las medidas y considerando que son las cajas que se utilizan con mayor frecuencia </a:t>
            </a:r>
          </a:p>
          <a:p>
            <a:endParaRPr lang="es-ES" altLang="es-CL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s-ES" altLang="es-CL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s-ES" altLang="es-CL" dirty="0" smtClean="0"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2164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0160" y="199830"/>
            <a:ext cx="10972800" cy="762000"/>
          </a:xfrm>
          <a:prstGeom prst="rect">
            <a:avLst/>
          </a:prstGeom>
        </p:spPr>
        <p:txBody>
          <a:bodyPr/>
          <a:lstStyle/>
          <a:p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CB4FC-9210-DC4D-8872-D65099CDC6CC}" type="slidenum">
              <a:rPr lang="es-ES" smtClean="0"/>
              <a:t>3</a:t>
            </a:fld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5B6061B4-8FEF-4CC0-9656-E0F5EDD00C1F}"/>
              </a:ext>
            </a:extLst>
          </p:cNvPr>
          <p:cNvSpPr txBox="1"/>
          <p:nvPr/>
        </p:nvSpPr>
        <p:spPr>
          <a:xfrm>
            <a:off x="1764015" y="199830"/>
            <a:ext cx="4878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Principales Objetivos</a:t>
            </a:r>
            <a:endParaRPr lang="es-C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1524000" y="961830"/>
            <a:ext cx="10335905" cy="1314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s-CL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Mantener y/o mejorar nuestro </a:t>
            </a:r>
            <a:r>
              <a:rPr lang="es-C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servicio hacia </a:t>
            </a:r>
            <a:r>
              <a:rPr lang="es-CL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clientes</a:t>
            </a:r>
            <a:endParaRPr lang="es-CL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echa derecha 20"/>
          <p:cNvSpPr/>
          <p:nvPr/>
        </p:nvSpPr>
        <p:spPr bwMode="auto">
          <a:xfrm>
            <a:off x="353613" y="1828476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8" name="Flecha derecha 7"/>
          <p:cNvSpPr/>
          <p:nvPr/>
        </p:nvSpPr>
        <p:spPr bwMode="auto">
          <a:xfrm>
            <a:off x="353613" y="2559144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9" name="Flecha derecha 8"/>
          <p:cNvSpPr/>
          <p:nvPr/>
        </p:nvSpPr>
        <p:spPr bwMode="auto">
          <a:xfrm>
            <a:off x="353613" y="3415752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524000" y="2566569"/>
            <a:ext cx="4464684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Fidelizar a nuestro clientes</a:t>
            </a:r>
            <a:endParaRPr lang="es-CL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echa derecha 10"/>
          <p:cNvSpPr/>
          <p:nvPr/>
        </p:nvSpPr>
        <p:spPr bwMode="auto">
          <a:xfrm>
            <a:off x="370715" y="3415752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541102" y="3463720"/>
            <a:ext cx="5206875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Reducir</a:t>
            </a:r>
            <a:r>
              <a:rPr lang="es-C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costos </a:t>
            </a:r>
            <a:r>
              <a:rPr lang="es-CL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es-C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trasporte </a:t>
            </a:r>
          </a:p>
        </p:txBody>
      </p:sp>
      <p:sp>
        <p:nvSpPr>
          <p:cNvPr id="13" name="Flecha derecha 12"/>
          <p:cNvSpPr/>
          <p:nvPr/>
        </p:nvSpPr>
        <p:spPr bwMode="auto">
          <a:xfrm>
            <a:off x="370715" y="4270936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541102" y="4319060"/>
            <a:ext cx="10083210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Reducir los costos de importación </a:t>
            </a:r>
            <a:r>
              <a:rPr lang="es-CL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almacenaje de </a:t>
            </a:r>
            <a:r>
              <a:rPr lang="es-C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repuestos </a:t>
            </a:r>
          </a:p>
        </p:txBody>
      </p:sp>
      <p:sp>
        <p:nvSpPr>
          <p:cNvPr id="15" name="Flecha derecha 14"/>
          <p:cNvSpPr/>
          <p:nvPr/>
        </p:nvSpPr>
        <p:spPr bwMode="auto">
          <a:xfrm>
            <a:off x="353613" y="5025337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524000" y="5073305"/>
            <a:ext cx="6122189" cy="519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Reducir los costos de mano de Obra </a:t>
            </a:r>
          </a:p>
        </p:txBody>
      </p:sp>
    </p:spTree>
    <p:extLst>
      <p:ext uri="{BB962C8B-B14F-4D97-AF65-F5344CB8AC3E}">
        <p14:creationId xmlns:p14="http://schemas.microsoft.com/office/powerpoint/2010/main" val="139941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                     </a:t>
            </a:r>
            <a:br>
              <a:rPr lang="es-CL" dirty="0" smtClean="0"/>
            </a:br>
            <a:endParaRPr lang="es-CL" dirty="0"/>
          </a:p>
        </p:txBody>
      </p:sp>
      <p:sp>
        <p:nvSpPr>
          <p:cNvPr id="3" name="Rectángulo 2"/>
          <p:cNvSpPr/>
          <p:nvPr/>
        </p:nvSpPr>
        <p:spPr>
          <a:xfrm>
            <a:off x="1628989" y="339052"/>
            <a:ext cx="101617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600" b="1" dirty="0">
                <a:latin typeface="Arial" panose="020B0604020202020204" pitchFamily="34" charset="0"/>
                <a:cs typeface="Arial" panose="020B0604020202020204" pitchFamily="34" charset="0"/>
              </a:rPr>
              <a:t>Atención Exclusiva de Productos en Garantía</a:t>
            </a:r>
          </a:p>
        </p:txBody>
      </p:sp>
      <p:sp>
        <p:nvSpPr>
          <p:cNvPr id="4" name="Flecha derecha 3"/>
          <p:cNvSpPr/>
          <p:nvPr/>
        </p:nvSpPr>
        <p:spPr bwMode="auto">
          <a:xfrm>
            <a:off x="845453" y="1864675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990711" y="1864675"/>
            <a:ext cx="4001416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Productos en </a:t>
            </a:r>
            <a:r>
              <a:rPr lang="es-CL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Garantía :</a:t>
            </a:r>
            <a:endParaRPr lang="es-CL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115403" y="2418032"/>
            <a:ext cx="89256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33CC33"/>
              </a:buClr>
            </a:pPr>
            <a:r>
              <a:rPr lang="es-CL" altLang="es-C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Todas las tiendas propias ,</a:t>
            </a:r>
            <a:r>
              <a:rPr lang="es-CL" altLang="es-CL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Saxoline,Samsonite,Xtrem,Secret</a:t>
            </a:r>
            <a:r>
              <a:rPr lang="es-CL" altLang="es-C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partir del </a:t>
            </a:r>
            <a:r>
              <a:rPr lang="es-CL" altLang="es-CL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01 de Junio </a:t>
            </a:r>
            <a:r>
              <a:rPr lang="es-CL" altLang="es-C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2018 a través de sus jefes de sucursal o quien este determine en su ausencia  deberán evaluar los productos </a:t>
            </a:r>
            <a:r>
              <a:rPr lang="es-CL" altLang="es-CL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clientes que se encuentren dentro del periodo de garantía y que cumplan los requisitos para ser evaluados en garantía estos son :</a:t>
            </a:r>
          </a:p>
          <a:p>
            <a:pPr algn="just">
              <a:buClr>
                <a:srgbClr val="33CC33"/>
              </a:buClr>
            </a:pPr>
            <a:endParaRPr lang="es-CL" altLang="es-CL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33CC33"/>
              </a:buClr>
            </a:pPr>
            <a:endParaRPr lang="es-CL" altLang="es-CL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85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>
                <a:latin typeface="Arial" panose="020B0604020202020204" pitchFamily="34" charset="0"/>
                <a:cs typeface="Arial" panose="020B0604020202020204" pitchFamily="34" charset="0"/>
              </a:rPr>
              <a:t>Deberes del cliente </a:t>
            </a:r>
            <a:endParaRPr lang="es-C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64524" y="1666586"/>
            <a:ext cx="104223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CL" altLang="es-C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¿Cuáles son los requisitos para tratar un producto en Garantía ? </a:t>
            </a:r>
          </a:p>
          <a:p>
            <a:pPr>
              <a:spcBef>
                <a:spcPct val="0"/>
              </a:spcBef>
            </a:pPr>
            <a:endParaRPr lang="es-CL" altLang="es-CL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s-CL" altLang="es-CL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CL" altLang="es-C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cliente debe portar la boleta, factura o comprobante de compra que acredita básicamente la fecha de compra Del producto indicado en el documento</a:t>
            </a:r>
          </a:p>
          <a:p>
            <a:pPr>
              <a:spcBef>
                <a:spcPct val="0"/>
              </a:spcBef>
            </a:pPr>
            <a:endParaRPr lang="es-CL" altLang="es-CL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s-CL" altLang="es-CL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CL" altLang="es-C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 producto para ser evaluado.</a:t>
            </a:r>
          </a:p>
          <a:p>
            <a:pPr>
              <a:spcBef>
                <a:spcPct val="0"/>
              </a:spcBef>
            </a:pPr>
            <a:endParaRPr lang="es-CL" altLang="es-CL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s-CL" altLang="es-CL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CL" altLang="es-C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 producto debe estar dentro del periodo de Garantía</a:t>
            </a:r>
          </a:p>
        </p:txBody>
      </p:sp>
    </p:spTree>
    <p:extLst>
      <p:ext uri="{BB962C8B-B14F-4D97-AF65-F5344CB8AC3E}">
        <p14:creationId xmlns:p14="http://schemas.microsoft.com/office/powerpoint/2010/main" val="402285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   </a:t>
            </a:r>
            <a:br>
              <a:rPr lang="es-CL" dirty="0" smtClean="0"/>
            </a:br>
            <a:endParaRPr lang="es-CL" dirty="0"/>
          </a:p>
        </p:txBody>
      </p:sp>
      <p:sp>
        <p:nvSpPr>
          <p:cNvPr id="3" name="Rectángulo 2"/>
          <p:cNvSpPr/>
          <p:nvPr/>
        </p:nvSpPr>
        <p:spPr>
          <a:xfrm>
            <a:off x="873456" y="2463885"/>
            <a:ext cx="101266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</a:t>
            </a:r>
            <a:r>
              <a:rPr lang="es-C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derecho a </a:t>
            </a:r>
            <a:r>
              <a:rPr lang="es-CL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garantía-</a:t>
            </a:r>
            <a:r>
              <a:rPr lang="es-CL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cambio,devolución</a:t>
            </a:r>
            <a:r>
              <a:rPr lang="es-CL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 </a:t>
            </a:r>
            <a:r>
              <a:rPr lang="es-CL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dinero, </a:t>
            </a:r>
            <a:r>
              <a:rPr lang="es-C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reparación según corresponda- por los bienes o servicios que se adquieran o contraten </a:t>
            </a:r>
            <a:r>
              <a:rPr lang="es-CL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que presenten fallas de fabricación</a:t>
            </a:r>
            <a:r>
              <a:rPr lang="es-C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sean </a:t>
            </a:r>
            <a:r>
              <a:rPr lang="es-CL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inseguros. Igualmente, </a:t>
            </a:r>
            <a:r>
              <a:rPr lang="es-C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los bienes que contienen una cantidad inferior a lo informado en el </a:t>
            </a:r>
            <a:r>
              <a:rPr lang="es-CL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envase. Los </a:t>
            </a:r>
            <a:r>
              <a:rPr lang="es-C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derechos citados y los otros contenidos en las leyes de consumo son irrenunciables anticipadamente para los consumidores.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536118" y="182938"/>
            <a:ext cx="49295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600" b="1" dirty="0">
                <a:solidFill>
                  <a:srgbClr val="05306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Derechos</a:t>
            </a:r>
            <a:r>
              <a:rPr lang="es-CL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3600" b="1" dirty="0" smtClean="0">
                <a:solidFill>
                  <a:srgbClr val="05306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del </a:t>
            </a:r>
            <a:r>
              <a:rPr lang="es-CL" sz="3600" b="1" dirty="0">
                <a:solidFill>
                  <a:srgbClr val="05306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cliente </a:t>
            </a:r>
          </a:p>
        </p:txBody>
      </p:sp>
    </p:spTree>
    <p:extLst>
      <p:ext uri="{BB962C8B-B14F-4D97-AF65-F5344CB8AC3E}">
        <p14:creationId xmlns:p14="http://schemas.microsoft.com/office/powerpoint/2010/main" val="220172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 smtClean="0">
                <a:latin typeface="Arial" panose="020B0604020202020204" pitchFamily="34" charset="0"/>
                <a:cs typeface="Arial" panose="020B0604020202020204" pitchFamily="34" charset="0"/>
              </a:rPr>
              <a:t>Derechos del cliente </a:t>
            </a:r>
            <a:endParaRPr lang="es-CL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84739" y="665888"/>
            <a:ext cx="9802684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CL" altLang="es-C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s-CL" altLang="es-C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El cliente al</a:t>
            </a:r>
            <a:r>
              <a:rPr lang="es-CL" altLang="es-CL" sz="24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L" altLang="es-CL" sz="2400" dirty="0">
                <a:ea typeface="Calibri" panose="020F0502020204030204" pitchFamily="34" charset="0"/>
                <a:cs typeface="Arial" panose="020B0604020202020204" pitchFamily="34" charset="0"/>
              </a:rPr>
              <a:t>ejercer su derecho a la garantía legal. </a:t>
            </a:r>
            <a:endParaRPr lang="es-CL" altLang="es-CL" sz="2400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L" altLang="es-CL" sz="2400" dirty="0" smtClean="0">
                <a:ea typeface="Calibri" panose="020F0502020204030204" pitchFamily="34" charset="0"/>
                <a:cs typeface="Arial" panose="020B0604020202020204" pitchFamily="34" charset="0"/>
              </a:rPr>
              <a:t>  Si </a:t>
            </a:r>
            <a:r>
              <a:rPr lang="es-CL" altLang="es-CL" sz="2400" dirty="0">
                <a:ea typeface="Calibri" panose="020F0502020204030204" pitchFamily="34" charset="0"/>
                <a:cs typeface="Arial" panose="020B0604020202020204" pitchFamily="34" charset="0"/>
              </a:rPr>
              <a:t>compra un producto nuevo </a:t>
            </a:r>
            <a:r>
              <a:rPr lang="es-CL" altLang="es-CL" sz="2400" dirty="0" smtClean="0">
                <a:ea typeface="Calibri" panose="020F0502020204030204" pitchFamily="34" charset="0"/>
                <a:cs typeface="Arial" panose="020B0604020202020204" pitchFamily="34" charset="0"/>
              </a:rPr>
              <a:t>y éste presenta falla de fabricación y/o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L" altLang="es-CL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L" altLang="es-CL" sz="2400" dirty="0" smtClean="0">
                <a:ea typeface="Calibri" panose="020F0502020204030204" pitchFamily="34" charset="0"/>
                <a:cs typeface="Arial" panose="020B0604020202020204" pitchFamily="34" charset="0"/>
              </a:rPr>
              <a:t> desperfecto de los materiales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CL" altLang="es-CL" sz="2400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L" altLang="es-CL" sz="2400" dirty="0" smtClean="0">
                <a:ea typeface="Calibri" panose="020F0502020204030204" pitchFamily="34" charset="0"/>
                <a:cs typeface="Arial" panose="020B0604020202020204" pitchFamily="34" charset="0"/>
              </a:rPr>
              <a:t>  tiene derecho al </a:t>
            </a:r>
            <a:r>
              <a:rPr lang="es-CL" altLang="es-CL" sz="2400" dirty="0">
                <a:ea typeface="Calibri" panose="020F0502020204030204" pitchFamily="34" charset="0"/>
                <a:cs typeface="Arial" panose="020B0604020202020204" pitchFamily="34" charset="0"/>
              </a:rPr>
              <a:t>3×3: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L" altLang="es-CL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L" altLang="es-CL" sz="2400" dirty="0" smtClean="0">
                <a:ea typeface="Calibri" panose="020F0502020204030204" pitchFamily="34" charset="0"/>
                <a:cs typeface="Arial" panose="020B0604020202020204" pitchFamily="34" charset="0"/>
              </a:rPr>
              <a:t> Tres </a:t>
            </a:r>
            <a:r>
              <a:rPr lang="es-CL" altLang="es-CL" sz="2400" dirty="0">
                <a:ea typeface="Calibri" panose="020F0502020204030204" pitchFamily="34" charset="0"/>
                <a:cs typeface="Arial" panose="020B0604020202020204" pitchFamily="34" charset="0"/>
              </a:rPr>
              <a:t>meses de garantía desde la recepción del producto, 3 opciones</a:t>
            </a:r>
            <a:r>
              <a:rPr lang="es-CL" altLang="es-CL" sz="2400" dirty="0" smtClean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CL" altLang="es-CL" sz="2400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CL" altLang="es-CL" sz="2400" dirty="0">
                <a:ea typeface="Calibri" panose="020F0502020204030204" pitchFamily="34" charset="0"/>
                <a:cs typeface="Arial" panose="020B0604020202020204" pitchFamily="34" charset="0"/>
              </a:rPr>
              <a:t> El consumidor elige.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CL" altLang="es-CL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L" altLang="es-CL" sz="24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L" altLang="es-CL" sz="2400" dirty="0" smtClean="0">
                <a:ea typeface="Calibri" panose="020F0502020204030204" pitchFamily="34" charset="0"/>
                <a:cs typeface="Arial" panose="020B0604020202020204" pitchFamily="34" charset="0"/>
              </a:rPr>
              <a:t> Repararlo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L" altLang="es-CL" sz="2400" dirty="0" smtClean="0">
                <a:ea typeface="Calibri" panose="020F0502020204030204" pitchFamily="34" charset="0"/>
                <a:cs typeface="Arial" panose="020B0604020202020204" pitchFamily="34" charset="0"/>
              </a:rPr>
              <a:t> Cambio </a:t>
            </a:r>
            <a:r>
              <a:rPr lang="es-CL" altLang="es-CL" sz="2400" dirty="0">
                <a:ea typeface="Calibri" panose="020F0502020204030204" pitchFamily="34" charset="0"/>
                <a:cs typeface="Arial" panose="020B0604020202020204" pitchFamily="34" charset="0"/>
              </a:rPr>
              <a:t>por uno nuevo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L" altLang="es-CL" sz="2400" dirty="0" smtClean="0">
                <a:ea typeface="Calibri" panose="020F0502020204030204" pitchFamily="34" charset="0"/>
                <a:cs typeface="Arial" panose="020B0604020202020204" pitchFamily="34" charset="0"/>
              </a:rPr>
              <a:t> O </a:t>
            </a:r>
            <a:r>
              <a:rPr lang="es-CL" altLang="es-CL" sz="2400" dirty="0">
                <a:ea typeface="Calibri" panose="020F0502020204030204" pitchFamily="34" charset="0"/>
                <a:cs typeface="Arial" panose="020B0604020202020204" pitchFamily="34" charset="0"/>
              </a:rPr>
              <a:t>la devolución del dinero</a:t>
            </a:r>
            <a:r>
              <a:rPr lang="es-CL" altLang="es-CL" sz="2400" dirty="0" smtClean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CL" altLang="es-CL" sz="24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3x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89" y="4428382"/>
            <a:ext cx="666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91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QUE CUBRE LA GARANTIA  SAMSONITE</a:t>
            </a:r>
            <a:r>
              <a:rPr lang="es-E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s-E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s-CL" dirty="0"/>
          </a:p>
        </p:txBody>
      </p:sp>
      <p:sp>
        <p:nvSpPr>
          <p:cNvPr id="3" name="Rectángulo 2"/>
          <p:cNvSpPr/>
          <p:nvPr/>
        </p:nvSpPr>
        <p:spPr>
          <a:xfrm>
            <a:off x="609600" y="1785541"/>
            <a:ext cx="10972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CL" altLang="es-C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Nuestra empresa garantiza sus productos contra </a:t>
            </a:r>
            <a:r>
              <a:rPr lang="es-CL" altLang="es-CL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posibles defectos de material  y/o fabricación, </a:t>
            </a:r>
            <a:r>
              <a:rPr lang="es-CL" altLang="es-C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el folleto que   acompaña a todos nuestros productos los consumidores pueden encontrar la información necesaria para guiarse y distinguir si el daño de su producto es una reparación en la cual aplica la cobertura de garantía o no aplica.</a:t>
            </a:r>
            <a:endParaRPr lang="es-ES" altLang="es-CL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9599" y="3857011"/>
            <a:ext cx="108681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CL" altLang="es-CL" b="1" dirty="0">
                <a:latin typeface="Comic Sans MS" panose="030F0702030302020204" pitchFamily="66" charset="0"/>
              </a:rPr>
              <a:t> </a:t>
            </a:r>
            <a:r>
              <a:rPr lang="es-CL" altLang="es-C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Garantía no es a todo evento , cubre únicamente defectos de materiales y/o fabricación y no cubre otros daño causado por uso indebido (tales como transporte de artículos inusuales de viaje), desgaste natural del producto, negligencia, accidentes, abrasión, exposición a temperaturas extremas, solventes, ácidos, agua, desgaste, o daño causado por los transportistas </a:t>
            </a:r>
          </a:p>
          <a:p>
            <a:pPr>
              <a:spcBef>
                <a:spcPct val="0"/>
              </a:spcBef>
            </a:pPr>
            <a:r>
              <a:rPr lang="es-CL" altLang="es-C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(por </a:t>
            </a:r>
            <a:r>
              <a:rPr lang="es-CL" altLang="es-CL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 </a:t>
            </a:r>
            <a:r>
              <a:rPr lang="es-CL" altLang="es-C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ejemplo  compañías aéreas). </a:t>
            </a:r>
            <a:br>
              <a:rPr lang="es-CL" altLang="es-C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s-ES" altLang="es-CL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04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altLang="es-CL" b="1" dirty="0">
                <a:latin typeface="Arial" panose="020B0604020202020204" pitchFamily="34" charset="0"/>
                <a:cs typeface="Arial" panose="020B0604020202020204" pitchFamily="34" charset="0"/>
              </a:rPr>
              <a:t>Garantías vigentes</a:t>
            </a:r>
            <a:endParaRPr lang="es-C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Nimbus Spinner 3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03" y="1053152"/>
            <a:ext cx="1241425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6 Rectángulo"/>
          <p:cNvSpPr>
            <a:spLocks noChangeArrowheads="1"/>
          </p:cNvSpPr>
          <p:nvPr/>
        </p:nvSpPr>
        <p:spPr bwMode="auto">
          <a:xfrm>
            <a:off x="4868068" y="1868357"/>
            <a:ext cx="55451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Maletas  Saxoline 1año de Garantía </a:t>
            </a:r>
          </a:p>
        </p:txBody>
      </p:sp>
      <p:pic>
        <p:nvPicPr>
          <p:cNvPr id="5" name="Picture 6" descr="Nasdaq Laptop Portfolio 3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565" y="2691463"/>
            <a:ext cx="10795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6 Rectángulo"/>
          <p:cNvSpPr>
            <a:spLocks noChangeArrowheads="1"/>
          </p:cNvSpPr>
          <p:nvPr/>
        </p:nvSpPr>
        <p:spPr bwMode="auto">
          <a:xfrm>
            <a:off x="4868067" y="2856956"/>
            <a:ext cx="67143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s-CL" altLang="es-C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Porta documentos Saxoline 1año de Garantía </a:t>
            </a:r>
          </a:p>
        </p:txBody>
      </p:sp>
      <p:pic>
        <p:nvPicPr>
          <p:cNvPr id="7" name="Picture 8" descr="Air Wheeled Duffel 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528" y="3673191"/>
            <a:ext cx="10445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8 Rectángulo"/>
          <p:cNvSpPr>
            <a:spLocks noChangeArrowheads="1"/>
          </p:cNvSpPr>
          <p:nvPr/>
        </p:nvSpPr>
        <p:spPr bwMode="auto">
          <a:xfrm>
            <a:off x="4956529" y="4272181"/>
            <a:ext cx="62468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Bolsos de Viaje Saxoline 1año de Garantía </a:t>
            </a:r>
          </a:p>
        </p:txBody>
      </p:sp>
      <p:pic>
        <p:nvPicPr>
          <p:cNvPr id="9" name="Picture 10" descr="http://www.carterasecret.cl/catalogo/4454-large_default/broni-09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959" y="5107343"/>
            <a:ext cx="1368425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1 Rectángulo"/>
          <p:cNvSpPr>
            <a:spLocks noChangeArrowheads="1"/>
          </p:cNvSpPr>
          <p:nvPr/>
        </p:nvSpPr>
        <p:spPr bwMode="auto">
          <a:xfrm>
            <a:off x="3537553" y="5740197"/>
            <a:ext cx="86544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Carteras </a:t>
            </a:r>
            <a:r>
              <a:rPr lang="es-CL" altLang="es-CL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secret</a:t>
            </a:r>
            <a:r>
              <a:rPr lang="es-CL" altLang="es-C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meses de Garantía  (todos los productos)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CL" altLang="es-CL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01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sonite Logo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Neo Sans"/>
        <a:ea typeface="ＭＳ Ｐゴシック"/>
        <a:cs typeface=""/>
      </a:majorFont>
      <a:minorFont>
        <a:latin typeface="Neo San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amsonite Logo1" id="{B902A648-584A-48C6-9B65-8E3D735EC3B2}" vid="{ED298C00-1DBD-4627-AE73-5306B4E5DD7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Samsonite Logo1</Template>
  <TotalTime>15274</TotalTime>
  <Words>1081</Words>
  <Application>Microsoft Office PowerPoint</Application>
  <PresentationFormat>Panorámica</PresentationFormat>
  <Paragraphs>171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2" baseType="lpstr">
      <vt:lpstr>ＭＳ Ｐゴシック</vt:lpstr>
      <vt:lpstr>Arial</vt:lpstr>
      <vt:lpstr>Calibri</vt:lpstr>
      <vt:lpstr>Comic Sans MS</vt:lpstr>
      <vt:lpstr>Neo Sans</vt:lpstr>
      <vt:lpstr>Tahoma</vt:lpstr>
      <vt:lpstr>Times New Roman</vt:lpstr>
      <vt:lpstr>Wingdings 3</vt:lpstr>
      <vt:lpstr>Samsonite Logo1</vt:lpstr>
      <vt:lpstr>Presentación de PowerPoint</vt:lpstr>
      <vt:lpstr>                  </vt:lpstr>
      <vt:lpstr> </vt:lpstr>
      <vt:lpstr>                       </vt:lpstr>
      <vt:lpstr>Deberes del cliente </vt:lpstr>
      <vt:lpstr>     </vt:lpstr>
      <vt:lpstr>Derechos del cliente </vt:lpstr>
      <vt:lpstr>QUE CUBRE LA GARANTIA  SAMSONITE </vt:lpstr>
      <vt:lpstr>Garantías vigentes</vt:lpstr>
      <vt:lpstr>Garantías vigentes</vt:lpstr>
      <vt:lpstr>NO APLICARIA LA GARANTIA</vt:lpstr>
      <vt:lpstr>NO APLICARIA LA GARANTIA</vt:lpstr>
      <vt:lpstr>NO APLICARIA LA GARANTIA</vt:lpstr>
      <vt:lpstr>NO APLICARIA LA GARANTIA</vt:lpstr>
      <vt:lpstr>NO APLICARIA LA GARANTIA</vt:lpstr>
      <vt:lpstr>NO APLICARIA LA GARANTIA</vt:lpstr>
      <vt:lpstr>NO APLICARIA LA GARANTIA</vt:lpstr>
      <vt:lpstr>NO APLICARIA LA GARANTIA</vt:lpstr>
      <vt:lpstr>EVALUACION TECNICA </vt:lpstr>
      <vt:lpstr>EVALUACION TECNICA</vt:lpstr>
      <vt:lpstr>POLITICAS DE GARANTIA </vt:lpstr>
      <vt:lpstr>INFORME TECNICO </vt:lpstr>
      <vt:lpstr>TRANSPORTE EFICAS 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Leon</dc:creator>
  <cp:lastModifiedBy>Naun Bravo</cp:lastModifiedBy>
  <cp:revision>137</cp:revision>
  <dcterms:created xsi:type="dcterms:W3CDTF">2017-10-10T18:06:09Z</dcterms:created>
  <dcterms:modified xsi:type="dcterms:W3CDTF">2018-05-31T15:37:02Z</dcterms:modified>
</cp:coreProperties>
</file>