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83" r:id="rId3"/>
    <p:sldId id="272" r:id="rId4"/>
    <p:sldId id="284" r:id="rId5"/>
    <p:sldId id="313" r:id="rId6"/>
    <p:sldId id="318" r:id="rId7"/>
    <p:sldId id="314" r:id="rId8"/>
    <p:sldId id="319" r:id="rId9"/>
    <p:sldId id="317" r:id="rId10"/>
    <p:sldId id="320" r:id="rId11"/>
    <p:sldId id="315" r:id="rId12"/>
    <p:sldId id="321" r:id="rId13"/>
    <p:sldId id="304" r:id="rId14"/>
    <p:sldId id="312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2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7634F-3D8F-48AD-B37F-FDC291CF48E0}" type="datetimeFigureOut">
              <a:rPr lang="es-CL" smtClean="0"/>
              <a:t>07-06-2018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D08A0-B0D4-479B-81E7-5612EE43DC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290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amsoORGSWL_PMS_SLVR84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0"/>
          <a:stretch>
            <a:fillRect/>
          </a:stretch>
        </p:blipFill>
        <p:spPr bwMode="auto">
          <a:xfrm>
            <a:off x="1" y="457200"/>
            <a:ext cx="43307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6019800"/>
            <a:ext cx="12192000" cy="838200"/>
          </a:xfrm>
          <a:prstGeom prst="rect">
            <a:avLst/>
          </a:prstGeom>
          <a:solidFill>
            <a:srgbClr val="0530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 sz="2400" dirty="0"/>
          </a:p>
        </p:txBody>
      </p:sp>
      <p:pic>
        <p:nvPicPr>
          <p:cNvPr id="4" name="Picture 10" descr="samsoORIG2_PMS_87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1" y="6248401"/>
            <a:ext cx="30543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62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177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4039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245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10871200" cy="762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0038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199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62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083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843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8382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394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7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8382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949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448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966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amsoORGSWL_PMS_SLVR840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0"/>
          <a:stretch>
            <a:fillRect/>
          </a:stretch>
        </p:blipFill>
        <p:spPr bwMode="auto">
          <a:xfrm>
            <a:off x="1" y="0"/>
            <a:ext cx="161501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 descr="SamsoniteLOGO_RGB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484939"/>
            <a:ext cx="16256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17"/>
          <p:cNvSpPr>
            <a:spLocks noChangeShapeType="1"/>
          </p:cNvSpPr>
          <p:nvPr/>
        </p:nvSpPr>
        <p:spPr bwMode="auto">
          <a:xfrm>
            <a:off x="1320800" y="914400"/>
            <a:ext cx="10363200" cy="0"/>
          </a:xfrm>
          <a:prstGeom prst="line">
            <a:avLst/>
          </a:prstGeom>
          <a:noFill/>
          <a:ln w="28575">
            <a:solidFill>
              <a:srgbClr val="0530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1029" name="Text Box 18"/>
          <p:cNvSpPr txBox="1">
            <a:spLocks noChangeArrowheads="1"/>
          </p:cNvSpPr>
          <p:nvPr/>
        </p:nvSpPr>
        <p:spPr bwMode="auto">
          <a:xfrm>
            <a:off x="1422400" y="1905000"/>
            <a:ext cx="985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4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959600" y="416083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2400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1524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53067"/>
                </a:solidFill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fld id="{28E4A273-0E36-4D9D-B20F-6EB41BA022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780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5306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53067"/>
          </a:solidFill>
          <a:latin typeface="Neo Sans" pitchFamily="-80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53067"/>
          </a:solidFill>
          <a:latin typeface="Neo Sans" pitchFamily="-80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53067"/>
          </a:solidFill>
          <a:latin typeface="Neo Sans" pitchFamily="-80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53067"/>
          </a:solidFill>
          <a:latin typeface="Neo Sans" pitchFamily="-80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53067"/>
          </a:solidFill>
          <a:latin typeface="Neo Sans" pitchFamily="-80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53067"/>
          </a:solidFill>
          <a:latin typeface="Neo Sans" pitchFamily="-80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53067"/>
          </a:solidFill>
          <a:latin typeface="Neo Sans" pitchFamily="-80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53067"/>
          </a:solidFill>
          <a:latin typeface="Neo Sans" pitchFamily="-80" charset="0"/>
          <a:ea typeface="ＭＳ Ｐゴシック" pitchFamily="-8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05306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53067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a.baez@samsonite.com" TargetMode="External"/><Relationship Id="rId2" Type="http://schemas.openxmlformats.org/officeDocument/2006/relationships/hyperlink" Target="mailto:luis.escalona@samsonite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anuel.tapia@samsonite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a.baez@samsonite.com" TargetMode="External"/><Relationship Id="rId2" Type="http://schemas.openxmlformats.org/officeDocument/2006/relationships/hyperlink" Target="mailto:luis.escalona@samsonite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anuel.tapia@samsonite.co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a.baez@samsonite.com" TargetMode="External"/><Relationship Id="rId2" Type="http://schemas.openxmlformats.org/officeDocument/2006/relationships/hyperlink" Target="mailto:luis.escalona@samsonite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anuel.tapia@samsonit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1"/>
          <p:cNvSpPr txBox="1">
            <a:spLocks noChangeArrowheads="1"/>
          </p:cNvSpPr>
          <p:nvPr/>
        </p:nvSpPr>
        <p:spPr bwMode="auto">
          <a:xfrm>
            <a:off x="4961053" y="1774077"/>
            <a:ext cx="6096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53067"/>
                </a:solidFill>
              </a:rPr>
              <a:t>Plan </a:t>
            </a:r>
            <a:r>
              <a:rPr lang="en-US" altLang="en-US" sz="3600" b="1" dirty="0" smtClean="0">
                <a:solidFill>
                  <a:srgbClr val="053067"/>
                </a:solidFill>
              </a:rPr>
              <a:t>SAS Samsonite Chile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53067"/>
                </a:solidFill>
              </a:rPr>
              <a:t>TRANSPORTE</a:t>
            </a:r>
          </a:p>
          <a:p>
            <a:pPr>
              <a:spcBef>
                <a:spcPct val="50000"/>
              </a:spcBef>
            </a:pPr>
            <a:endParaRPr lang="en-US" altLang="en-US" sz="3600" b="1" dirty="0" smtClean="0">
              <a:solidFill>
                <a:srgbClr val="053067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144436" y="5173135"/>
            <a:ext cx="314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Santiago, </a:t>
            </a:r>
            <a:r>
              <a:rPr lang="es-CL" dirty="0" smtClean="0"/>
              <a:t> </a:t>
            </a:r>
            <a:r>
              <a:rPr lang="es-CL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7559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Productos Para traspaso a </a:t>
            </a:r>
            <a:r>
              <a:rPr lang="es-CL" b="1" dirty="0" err="1">
                <a:latin typeface="Arial" panose="020B0604020202020204" pitchFamily="34" charset="0"/>
                <a:cs typeface="Arial" panose="020B0604020202020204" pitchFamily="34" charset="0"/>
              </a:rPr>
              <a:t>Outlet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795" y="1306286"/>
            <a:ext cx="6890410" cy="538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Productos Para </a:t>
            </a:r>
            <a:r>
              <a:rPr lang="es-CL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traspaso a </a:t>
            </a:r>
            <a:r>
              <a:rPr lang="es-C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Outlet</a:t>
            </a:r>
            <a:endParaRPr lang="es-CL" dirty="0"/>
          </a:p>
        </p:txBody>
      </p:sp>
      <p:sp>
        <p:nvSpPr>
          <p:cNvPr id="3" name="Flecha derecha 2"/>
          <p:cNvSpPr/>
          <p:nvPr/>
        </p:nvSpPr>
        <p:spPr bwMode="auto">
          <a:xfrm>
            <a:off x="959573" y="1051633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033515" y="1595021"/>
            <a:ext cx="9225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3CC33"/>
              </a:buClr>
            </a:pPr>
            <a:r>
              <a:rPr lang="es-CL" altLang="es-CL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Antes de realizar el envío de productos a la tienda </a:t>
            </a:r>
            <a:r>
              <a:rPr lang="es-CL" altLang="es-CL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Outlet</a:t>
            </a:r>
            <a:r>
              <a:rPr lang="es-CL" altLang="es-CL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asignada</a:t>
            </a:r>
          </a:p>
          <a:p>
            <a:pPr lvl="0" algn="just">
              <a:buClr>
                <a:srgbClr val="33CC33"/>
              </a:buClr>
            </a:pPr>
            <a:r>
              <a:rPr lang="es-CL" altLang="es-CL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deberán enviar un correo alertando al jefe de esta tienda que están despachando artículos para segunda selección </a:t>
            </a:r>
          </a:p>
          <a:p>
            <a:pPr lvl="0" algn="just">
              <a:buClr>
                <a:srgbClr val="33CC33"/>
              </a:buClr>
            </a:pPr>
            <a:endParaRPr lang="es-CL" altLang="es-CL" sz="16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3CC33"/>
              </a:buClr>
            </a:pPr>
            <a:endParaRPr lang="es-CL" altLang="es-CL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33CC33"/>
              </a:buClr>
            </a:pPr>
            <a:r>
              <a:rPr lang="es-CL" altLang="es-C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Deben indicar en el correo numero de guía, cantidad de productos cantidad de bultos , Se debe enviar solo la guía de traslado ,ya que la guía generada a través de IRS deberá venir al interior de uno de los bultos o dentro de la caja</a:t>
            </a:r>
          </a:p>
          <a:p>
            <a:pPr lvl="0" algn="just">
              <a:buClr>
                <a:srgbClr val="33CC33"/>
              </a:buClr>
            </a:pPr>
            <a:endParaRPr lang="es-CL" altLang="es-CL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937981" y="1074600"/>
            <a:ext cx="3340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Tiendas </a:t>
            </a:r>
            <a:r>
              <a:rPr lang="es-CL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Regiones </a:t>
            </a:r>
            <a:endParaRPr lang="es-CL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Productos Para traspaso a </a:t>
            </a:r>
            <a:r>
              <a:rPr lang="es-CL" b="1" dirty="0" err="1">
                <a:latin typeface="Arial" panose="020B0604020202020204" pitchFamily="34" charset="0"/>
                <a:cs typeface="Arial" panose="020B0604020202020204" pitchFamily="34" charset="0"/>
              </a:rPr>
              <a:t>Outlet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6" y="1318159"/>
            <a:ext cx="8550234" cy="498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TRANSPORTE EFICAS</a:t>
            </a:r>
            <a:br>
              <a:rPr lang="es-CL" dirty="0" smtClean="0"/>
            </a:b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1014484" y="1419073"/>
            <a:ext cx="105679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Como ya sabemos uno de los </a:t>
            </a:r>
            <a:r>
              <a:rPr lang="es-ES" altLang="es-CL" dirty="0">
                <a:ea typeface="Times New Roman" panose="02020603050405020304" pitchFamily="18" charset="0"/>
                <a:cs typeface="Arial" panose="020B0604020202020204" pitchFamily="34" charset="0"/>
              </a:rPr>
              <a:t>mayores gastos que hasta hoy realiza el área de servicio técnico tiene relación con el </a:t>
            </a:r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trasporte de </a:t>
            </a:r>
            <a:r>
              <a:rPr lang="es-ES" altLang="es-CL" dirty="0">
                <a:ea typeface="Times New Roman" panose="02020603050405020304" pitchFamily="18" charset="0"/>
                <a:cs typeface="Arial" panose="020B0604020202020204" pitchFamily="34" charset="0"/>
              </a:rPr>
              <a:t>unidades a reparar especialmente desde </a:t>
            </a:r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regiones</a:t>
            </a:r>
          </a:p>
          <a:p>
            <a:endParaRPr lang="es-ES" altLang="es-CL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 Como medida de mitigación y con la intención de equilibrar los costos de trasporte considerando la relación peso, volumen y destino hemos establecido las siguientes normas para el trasporte </a:t>
            </a:r>
          </a:p>
          <a:p>
            <a:endParaRPr lang="es-ES" altLang="es-CL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ES" altLang="es-CL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518361"/>
              </p:ext>
            </p:extLst>
          </p:nvPr>
        </p:nvGraphicFramePr>
        <p:xfrm>
          <a:off x="1040639" y="3232166"/>
          <a:ext cx="5783241" cy="1585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4193"/>
                <a:gridCol w="837645"/>
                <a:gridCol w="837645"/>
                <a:gridCol w="837645"/>
                <a:gridCol w="837645"/>
                <a:gridCol w="1078468"/>
              </a:tblGrid>
              <a:tr h="26424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CAJA 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24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EQUIVALENTE A :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LARGO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ANCHO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ALTO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m3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Peso /Volumen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24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Mochila carro cross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0,55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0,35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0,29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0,055825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11 kilos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24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Maleta chica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0,57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0,28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0,06384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12 kilos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24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Maleta mediana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0,47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0,27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0,67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0,085023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17 kilos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24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Maleta grande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0,51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0,31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0,81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0,128061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25 kilos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040638" y="5164624"/>
            <a:ext cx="105417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Vamos a tomar como ejemplo solo la ultima línea :</a:t>
            </a:r>
          </a:p>
          <a:p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En una caja de maleta grande  de medidas 51 cm X 31 cm X 81 cm el peso ideal a trasportar considerando la relación peso volumen es de 25 kilos o su aproximación , Lo mismo es equivalente para el resto de las medidas y considerando que son las cajas que se utilizan con mayor frecuencia </a:t>
            </a:r>
          </a:p>
          <a:p>
            <a:endParaRPr lang="es-ES" altLang="es-CL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ES" altLang="es-CL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s-ES" altLang="es-CL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216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5817718" y="3244334"/>
            <a:ext cx="10102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altLang="es-C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34140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       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/>
              <a:t> </a:t>
            </a:r>
          </a:p>
          <a:p>
            <a:pPr algn="ctr">
              <a:spcBef>
                <a:spcPct val="0"/>
              </a:spcBef>
              <a:buClr>
                <a:srgbClr val="33CC33"/>
              </a:buClr>
            </a:pPr>
            <a:r>
              <a:rPr lang="es-CL" altLang="es-CL" kern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PROCEDIMIENTO OPERATIVO </a:t>
            </a:r>
          </a:p>
          <a:p>
            <a:pPr algn="ctr">
              <a:spcBef>
                <a:spcPct val="0"/>
              </a:spcBef>
              <a:buClr>
                <a:srgbClr val="33CC33"/>
              </a:buClr>
            </a:pPr>
            <a:r>
              <a:rPr lang="es-CL" altLang="es-CL" kern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 TECNICO</a:t>
            </a:r>
          </a:p>
          <a:p>
            <a:pPr algn="ctr">
              <a:spcBef>
                <a:spcPct val="0"/>
              </a:spcBef>
              <a:buClr>
                <a:srgbClr val="33CC33"/>
              </a:buClr>
            </a:pPr>
            <a:r>
              <a:rPr lang="es-CL" altLang="es-CL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TRANSPORTE</a:t>
            </a:r>
            <a:r>
              <a:rPr lang="es-CL" altLang="es-CL" sz="3600" b="1" dirty="0" smtClean="0">
                <a:solidFill>
                  <a:srgbClr val="1F497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altLang="es-CL" sz="1600" b="1" dirty="0" smtClean="0">
                <a:solidFill>
                  <a:srgbClr val="1F497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L" altLang="es-CL" sz="1600" b="1" dirty="0">
              <a:latin typeface="Tahoma" panose="020B060403050404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32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0160" y="199830"/>
            <a:ext cx="10972800" cy="762000"/>
          </a:xfrm>
          <a:prstGeom prst="rect">
            <a:avLst/>
          </a:prstGeom>
        </p:spPr>
        <p:txBody>
          <a:bodyPr/>
          <a:lstStyle/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CB4FC-9210-DC4D-8872-D65099CDC6CC}" type="slidenum">
              <a:rPr lang="es-ES" smtClean="0"/>
              <a:t>3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B6061B4-8FEF-4CC0-9656-E0F5EDD00C1F}"/>
              </a:ext>
            </a:extLst>
          </p:cNvPr>
          <p:cNvSpPr txBox="1"/>
          <p:nvPr/>
        </p:nvSpPr>
        <p:spPr>
          <a:xfrm>
            <a:off x="1764015" y="199830"/>
            <a:ext cx="487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Principales Objetivos</a:t>
            </a:r>
            <a:endParaRPr lang="es-C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524000" y="961830"/>
            <a:ext cx="10335905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lecha derecha 7"/>
          <p:cNvSpPr/>
          <p:nvPr/>
        </p:nvSpPr>
        <p:spPr bwMode="auto">
          <a:xfrm>
            <a:off x="302586" y="4278751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85077" y="4210026"/>
            <a:ext cx="1000305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Eliminar stock de productos en mal estado de tiendas propias</a:t>
            </a:r>
            <a:endParaRPr lang="es-CL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echa derecha 10"/>
          <p:cNvSpPr/>
          <p:nvPr/>
        </p:nvSpPr>
        <p:spPr bwMode="auto">
          <a:xfrm>
            <a:off x="275510" y="256513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485077" y="2523182"/>
            <a:ext cx="520687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Reducir</a:t>
            </a:r>
            <a:r>
              <a:rPr lang="es-C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costos </a:t>
            </a:r>
            <a:r>
              <a:rPr lang="es-CL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C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trasporte </a:t>
            </a:r>
          </a:p>
        </p:txBody>
      </p:sp>
    </p:spTree>
    <p:extLst>
      <p:ext uri="{BB962C8B-B14F-4D97-AF65-F5344CB8AC3E}">
        <p14:creationId xmlns:p14="http://schemas.microsoft.com/office/powerpoint/2010/main" val="13994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             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1628989" y="339052"/>
            <a:ext cx="9412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3600" b="1" dirty="0">
                <a:latin typeface="Arial" panose="020B0604020202020204" pitchFamily="34" charset="0"/>
                <a:cs typeface="Arial" panose="020B0604020202020204" pitchFamily="34" charset="0"/>
              </a:rPr>
              <a:t>Productos </a:t>
            </a:r>
            <a:r>
              <a:rPr lang="es-C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Destrucción</a:t>
            </a:r>
          </a:p>
        </p:txBody>
      </p:sp>
      <p:sp>
        <p:nvSpPr>
          <p:cNvPr id="4" name="Flecha derecha 3"/>
          <p:cNvSpPr/>
          <p:nvPr/>
        </p:nvSpPr>
        <p:spPr bwMode="auto">
          <a:xfrm>
            <a:off x="845453" y="1864675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90711" y="1864675"/>
            <a:ext cx="519885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Productos </a:t>
            </a:r>
            <a:r>
              <a:rPr lang="es-CL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Destrucción </a:t>
            </a:r>
            <a:r>
              <a:rPr lang="es-CL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s-CL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50047" y="2349307"/>
            <a:ext cx="89256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33CC33"/>
              </a:buClr>
            </a:pPr>
            <a:r>
              <a:rPr lang="es-CL" altLang="es-C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Primero debemos recordar que tanto los productos que se generen para venta de segunda selección y/o para destrucción tienen su origen a partir de una orden de reparación, no se puede mover ningún producto si no cuenta con una orden de reparación.</a:t>
            </a:r>
          </a:p>
          <a:p>
            <a:pPr algn="just">
              <a:buClr>
                <a:srgbClr val="33CC33"/>
              </a:buClr>
            </a:pPr>
            <a:endParaRPr lang="es-CL" altLang="es-C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33CC33"/>
              </a:buClr>
            </a:pPr>
            <a:endParaRPr lang="es-CL" altLang="es-CL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33CC33"/>
              </a:buClr>
            </a:pPr>
            <a:r>
              <a:rPr lang="es-CL" altLang="es-CL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productos que van a destrucción se deben enviar a :</a:t>
            </a:r>
          </a:p>
          <a:p>
            <a:pPr algn="just">
              <a:buClr>
                <a:srgbClr val="33CC33"/>
              </a:buClr>
            </a:pPr>
            <a:r>
              <a:rPr lang="es-CL" altLang="es-CL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Camino Lo Boza # 120 B        Anden # 15 Pudahuel</a:t>
            </a:r>
          </a:p>
          <a:p>
            <a:pPr algn="just">
              <a:buClr>
                <a:srgbClr val="33CC33"/>
              </a:buClr>
            </a:pPr>
            <a:endParaRPr lang="es-CL" altLang="es-CL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Productos Para Destrucción</a:t>
            </a:r>
            <a:endParaRPr lang="es-CL" dirty="0"/>
          </a:p>
        </p:txBody>
      </p:sp>
      <p:sp>
        <p:nvSpPr>
          <p:cNvPr id="3" name="Flecha derecha 2"/>
          <p:cNvSpPr/>
          <p:nvPr/>
        </p:nvSpPr>
        <p:spPr bwMode="auto">
          <a:xfrm>
            <a:off x="959573" y="125824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37981" y="1742876"/>
            <a:ext cx="89529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3CC33"/>
              </a:buClr>
            </a:pPr>
            <a:r>
              <a:rPr lang="es-CL" altLang="es-CL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Antes de realizar el envío y con dos días anteriores al despacho que reciben semanalmente con los camiones de nuestro centro de distribución deben solicitar que les retiren artículos para destrucción a las siguientes direcciones de correo :</a:t>
            </a:r>
          </a:p>
          <a:p>
            <a:pPr lvl="0" algn="just">
              <a:buClr>
                <a:srgbClr val="33CC33"/>
              </a:buClr>
            </a:pPr>
            <a:endParaRPr lang="es-CL" altLang="es-CL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3CC33"/>
              </a:buClr>
            </a:pPr>
            <a:r>
              <a:rPr lang="es-CL" altLang="es-CL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luis.escalona@samsonite.com</a:t>
            </a:r>
            <a:endParaRPr lang="es-CL" altLang="es-CL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3CC33"/>
              </a:buClr>
            </a:pPr>
            <a:r>
              <a:rPr lang="es-CL" altLang="es-CL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natalia.baez@samsonite.com</a:t>
            </a:r>
            <a:endParaRPr lang="es-CL" altLang="es-CL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3CC33"/>
              </a:buClr>
            </a:pPr>
            <a:r>
              <a:rPr lang="es-CL" altLang="es-CL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manuel.tapia@samsonite.com</a:t>
            </a:r>
            <a:endParaRPr lang="es-CL" altLang="es-CL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3CC33"/>
              </a:buClr>
            </a:pPr>
            <a:endParaRPr lang="es-CL" altLang="es-CL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3CC33"/>
              </a:buClr>
            </a:pPr>
            <a:r>
              <a:rPr lang="es-CL" altLang="es-CL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Deben indicar en el correo numero de guía, cantidad de productos cantidad de bultos , Se debe enviar solo la guía de traslado ,ya que la guía generada a través de IRS deberá venir al interior de uno de los bultos o dentro de la caja</a:t>
            </a:r>
            <a:endParaRPr lang="es-CL" altLang="es-CL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3CC33"/>
              </a:buClr>
            </a:pPr>
            <a:endParaRPr lang="es-CL" altLang="es-CL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52116" y="1281211"/>
            <a:ext cx="3219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Tiendas </a:t>
            </a:r>
            <a:r>
              <a:rPr lang="es-CL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es-CL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santiago </a:t>
            </a:r>
          </a:p>
        </p:txBody>
      </p:sp>
    </p:spTree>
    <p:extLst>
      <p:ext uri="{BB962C8B-B14F-4D97-AF65-F5344CB8AC3E}">
        <p14:creationId xmlns:p14="http://schemas.microsoft.com/office/powerpoint/2010/main" val="23926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Productos Para Destrucción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25" y="1235033"/>
            <a:ext cx="6332269" cy="54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Productos Para Destrucción</a:t>
            </a:r>
            <a:endParaRPr lang="es-CL" dirty="0"/>
          </a:p>
        </p:txBody>
      </p:sp>
      <p:sp>
        <p:nvSpPr>
          <p:cNvPr id="3" name="Flecha derecha 2"/>
          <p:cNvSpPr/>
          <p:nvPr/>
        </p:nvSpPr>
        <p:spPr bwMode="auto">
          <a:xfrm>
            <a:off x="959573" y="1051633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033515" y="1595021"/>
            <a:ext cx="922588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3CC33"/>
              </a:buClr>
            </a:pPr>
            <a:r>
              <a:rPr lang="es-CL" altLang="es-CL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Antes de realizar el envío de productos a nuestro centro de distribución ya sea a través de </a:t>
            </a:r>
            <a:r>
              <a:rPr lang="es-CL" altLang="es-CL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pullman</a:t>
            </a:r>
            <a:r>
              <a:rPr lang="es-CL" altLang="es-CL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Cargo y/o New </a:t>
            </a:r>
            <a:r>
              <a:rPr lang="es-CL" altLang="es-CL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</a:t>
            </a:r>
            <a:r>
              <a:rPr lang="es-CL" altLang="es-CL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deberán enviar un correo alertando a los administradores de esta área que están despachando artículos para destrucción a las siguientes direcciones de correo :</a:t>
            </a:r>
          </a:p>
          <a:p>
            <a:pPr lvl="0" algn="just">
              <a:buClr>
                <a:srgbClr val="33CC33"/>
              </a:buClr>
            </a:pPr>
            <a:endParaRPr lang="es-CL" altLang="es-CL" sz="16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3CC33"/>
              </a:buClr>
            </a:pPr>
            <a:r>
              <a:rPr lang="es-CL" altLang="es-CL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luis.escalona@samsonite.com</a:t>
            </a:r>
            <a:endParaRPr lang="es-CL" altLang="es-CL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3CC33"/>
              </a:buClr>
            </a:pPr>
            <a:r>
              <a:rPr lang="es-CL" altLang="es-CL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natalia.baez@samsonite.com</a:t>
            </a:r>
            <a:endParaRPr lang="es-CL" altLang="es-CL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3CC33"/>
              </a:buClr>
            </a:pPr>
            <a:r>
              <a:rPr lang="es-CL" altLang="es-CL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manuel.tapia@samsonite.com</a:t>
            </a:r>
            <a:endParaRPr lang="es-CL" altLang="es-CL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3CC33"/>
              </a:buClr>
            </a:pPr>
            <a:endParaRPr lang="es-CL" altLang="es-CL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33CC33"/>
              </a:buClr>
            </a:pPr>
            <a:r>
              <a:rPr lang="es-CL" altLang="es-C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Deben indicar en el correo numero de guía, cantidad de productos cantidad de bultos , Se debe enviar solo la guía de traslado ,ya que la guía generada a través de IRS deberá venir al interior de uno de los bultos o dentro de la caja</a:t>
            </a:r>
          </a:p>
          <a:p>
            <a:pPr lvl="0" algn="just">
              <a:buClr>
                <a:srgbClr val="33CC33"/>
              </a:buClr>
            </a:pPr>
            <a:endParaRPr lang="es-CL" altLang="es-CL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937981" y="1074600"/>
            <a:ext cx="3340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Tiendas </a:t>
            </a:r>
            <a:r>
              <a:rPr lang="es-CL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Regiones </a:t>
            </a:r>
            <a:endParaRPr lang="es-CL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Productos Para Destrucción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61" y="1151906"/>
            <a:ext cx="8446078" cy="556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Productos Para traspaso a </a:t>
            </a:r>
            <a:r>
              <a:rPr lang="es-C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Outlet</a:t>
            </a:r>
            <a:endParaRPr lang="es-CL" dirty="0"/>
          </a:p>
        </p:txBody>
      </p:sp>
      <p:sp>
        <p:nvSpPr>
          <p:cNvPr id="3" name="Flecha derecha 2"/>
          <p:cNvSpPr/>
          <p:nvPr/>
        </p:nvSpPr>
        <p:spPr bwMode="auto">
          <a:xfrm>
            <a:off x="959573" y="125824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37981" y="1742876"/>
            <a:ext cx="89529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3CC33"/>
              </a:buClr>
            </a:pPr>
            <a:r>
              <a:rPr lang="es-CL" altLang="es-CL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Antes de realizar el envío y con dos días anteriores al despacho que reciben semanalmente con los camiones de nuestro centro de distribución deben solicitar que les retiren artículos para Traspaso a </a:t>
            </a:r>
            <a:r>
              <a:rPr lang="es-CL" altLang="es-CL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Outlet</a:t>
            </a:r>
            <a:r>
              <a:rPr lang="es-CL" altLang="es-CL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s-CL" altLang="es-CL" sz="24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indicar claramente  la tienda destino</a:t>
            </a:r>
          </a:p>
          <a:p>
            <a:pPr lvl="0" algn="just">
              <a:buClr>
                <a:srgbClr val="33CC33"/>
              </a:buClr>
            </a:pPr>
            <a:endParaRPr lang="es-CL" altLang="es-CL" sz="16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3CC33"/>
              </a:buClr>
            </a:pPr>
            <a:r>
              <a:rPr lang="es-CL" altLang="es-C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luis.escalona@samsonite.com</a:t>
            </a:r>
            <a:endParaRPr lang="es-CL" altLang="es-CL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3CC33"/>
              </a:buClr>
            </a:pPr>
            <a:r>
              <a:rPr lang="es-CL" altLang="es-C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natalia.baez@samsonite.com</a:t>
            </a:r>
            <a:endParaRPr lang="es-CL" altLang="es-CL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3CC33"/>
              </a:buClr>
            </a:pPr>
            <a:r>
              <a:rPr lang="es-CL" altLang="es-C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manuel.tapia@samsonite.com</a:t>
            </a:r>
            <a:endParaRPr lang="es-CL" altLang="es-CL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3CC33"/>
              </a:buClr>
            </a:pPr>
            <a:endParaRPr lang="es-CL" altLang="es-CL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3CC33"/>
              </a:buClr>
            </a:pPr>
            <a:endParaRPr lang="es-CL" altLang="es-CL" sz="16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33CC33"/>
              </a:buClr>
            </a:pPr>
            <a:r>
              <a:rPr lang="es-CL" altLang="es-CL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Deben indicar en el correo numero de guía, cantidad de productos cantidad de bultos , Se debe enviar solo la guía de traslado ,ya que la guía generada a través de IRS deberá venir al interior de uno de los bultos o dentro de la caja</a:t>
            </a:r>
          </a:p>
          <a:p>
            <a:pPr lvl="0" algn="just">
              <a:buClr>
                <a:srgbClr val="33CC33"/>
              </a:buClr>
            </a:pPr>
            <a:endParaRPr lang="es-CL" altLang="es-CL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52116" y="1281211"/>
            <a:ext cx="3219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Tiendas </a:t>
            </a:r>
            <a:r>
              <a:rPr lang="es-CL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es-CL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santiago </a:t>
            </a:r>
          </a:p>
        </p:txBody>
      </p:sp>
    </p:spTree>
    <p:extLst>
      <p:ext uri="{BB962C8B-B14F-4D97-AF65-F5344CB8AC3E}">
        <p14:creationId xmlns:p14="http://schemas.microsoft.com/office/powerpoint/2010/main" val="181140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sonite Logo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Neo Sans"/>
        <a:ea typeface="ＭＳ Ｐゴシック"/>
        <a:cs typeface=""/>
      </a:majorFont>
      <a:minorFont>
        <a:latin typeface="Neo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msonite Logo1" id="{B902A648-584A-48C6-9B65-8E3D735EC3B2}" vid="{ED298C00-1DBD-4627-AE73-5306B4E5DD7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Samsonite Logo1</Template>
  <TotalTime>17091</TotalTime>
  <Words>674</Words>
  <Application>Microsoft Office PowerPoint</Application>
  <PresentationFormat>Panorámica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Comic Sans MS</vt:lpstr>
      <vt:lpstr>Neo Sans</vt:lpstr>
      <vt:lpstr>Tahoma</vt:lpstr>
      <vt:lpstr>Times New Roman</vt:lpstr>
      <vt:lpstr>Samsonite Logo1</vt:lpstr>
      <vt:lpstr>Presentación de PowerPoint</vt:lpstr>
      <vt:lpstr>                  </vt:lpstr>
      <vt:lpstr> </vt:lpstr>
      <vt:lpstr>                     </vt:lpstr>
      <vt:lpstr>Productos Para Destrucción</vt:lpstr>
      <vt:lpstr>Productos Para Destrucción</vt:lpstr>
      <vt:lpstr>Productos Para Destrucción</vt:lpstr>
      <vt:lpstr>Productos Para Destrucción</vt:lpstr>
      <vt:lpstr>Productos Para traspaso a Outlet</vt:lpstr>
      <vt:lpstr>Productos Para traspaso a Outlet</vt:lpstr>
      <vt:lpstr>Productos Para traspaso a Outlet</vt:lpstr>
      <vt:lpstr>Productos Para traspaso a Outlet</vt:lpstr>
      <vt:lpstr>TRANSPORTE EFICAS  </vt:lpstr>
      <vt:lpstr>         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Leon</dc:creator>
  <cp:lastModifiedBy>Naun Bravo</cp:lastModifiedBy>
  <cp:revision>187</cp:revision>
  <dcterms:created xsi:type="dcterms:W3CDTF">2017-10-10T18:06:09Z</dcterms:created>
  <dcterms:modified xsi:type="dcterms:W3CDTF">2018-06-07T21:20:09Z</dcterms:modified>
</cp:coreProperties>
</file>